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660C84-8573-4321-94C2-E93E9787FE2D}">
  <a:tblStyle styleId="{0A660C84-8573-4321-94C2-E93E9787FE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069a19a9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069a19a9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Merry christmas!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093e6f98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093e6f98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069a19a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069a19a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57d4dab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57d4dab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23232"/>
                </a:solidFill>
                <a:highlight>
                  <a:srgbClr val="FFFFFF"/>
                </a:highlight>
              </a:rPr>
              <a:t>Not all relationships in a network are equal. For example, the link between two people, that are connected through a family relationship might be stronger than a link between two business associates.</a:t>
            </a:r>
            <a:endParaRPr sz="1200">
              <a:solidFill>
                <a:srgbClr val="32323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323232"/>
                </a:solidFill>
                <a:highlight>
                  <a:srgbClr val="FFFFFF"/>
                </a:highlight>
              </a:rPr>
              <a:t>These links can be weighted so that they represent real-world strengths in social network analysis. Weighting key paths in the network might also infer that the entities by using them to channel information have key roles to play. For this reason, centrality measure results are affected by link weightings.</a:t>
            </a:r>
            <a:endParaRPr b="1" sz="1050">
              <a:solidFill>
                <a:schemeClr val="dk1"/>
              </a:solidFill>
              <a:highlight>
                <a:srgbClr val="FFFFFF"/>
              </a:highlight>
            </a:endParaRPr>
          </a:p>
          <a:p>
            <a:pPr indent="0" lvl="0" marL="190500" marR="190500" rtl="0" algn="l">
              <a:spcBef>
                <a:spcPts val="2200"/>
              </a:spcBef>
              <a:spcAft>
                <a:spcPts val="0"/>
              </a:spcAft>
              <a:buClr>
                <a:schemeClr val="dk1"/>
              </a:buClr>
              <a:buSzPts val="1100"/>
              <a:buFont typeface="Arial"/>
              <a:buNone/>
            </a:pPr>
            <a:r>
              <a:rPr b="1" lang="en" sz="1050">
                <a:solidFill>
                  <a:schemeClr val="dk1"/>
                </a:solidFill>
                <a:highlight>
                  <a:srgbClr val="FFFFFF"/>
                </a:highlight>
              </a:rPr>
              <a:t>Primary relationships</a:t>
            </a:r>
            <a:endParaRPr b="1"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VC Firm investing in a company</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Partner at VC Firm investing in a company</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Person has current job at a company</a:t>
            </a:r>
            <a:endParaRPr sz="1050">
              <a:solidFill>
                <a:schemeClr val="dk1"/>
              </a:solidFill>
              <a:highlight>
                <a:srgbClr val="FFFFFF"/>
              </a:highlight>
            </a:endParaRPr>
          </a:p>
          <a:p>
            <a:pPr indent="0" lvl="0" marL="190500" marR="190500" rtl="0" algn="l">
              <a:spcBef>
                <a:spcPts val="1100"/>
              </a:spcBef>
              <a:spcAft>
                <a:spcPts val="0"/>
              </a:spcAft>
              <a:buNone/>
            </a:pPr>
            <a:r>
              <a:rPr b="1" lang="en" sz="1050">
                <a:solidFill>
                  <a:schemeClr val="dk1"/>
                </a:solidFill>
                <a:highlight>
                  <a:srgbClr val="FFFFFF"/>
                </a:highlight>
              </a:rPr>
              <a:t>Secondary relationships</a:t>
            </a:r>
            <a:endParaRPr b="1"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What's added in green:</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Former jobs of current employees of companies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Former employees of companies and their new jobs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Partner investors' affiliation with their VC firm and the indirect link to the same invested company</a:t>
            </a:r>
            <a:endParaRPr sz="1050">
              <a:solidFill>
                <a:schemeClr val="dk1"/>
              </a:solidFill>
              <a:highlight>
                <a:srgbClr val="FFFFFF"/>
              </a:highlight>
            </a:endParaRPr>
          </a:p>
          <a:p>
            <a:pPr indent="0" lvl="0" marL="190500" marR="190500" rtl="0" algn="l">
              <a:spcBef>
                <a:spcPts val="1100"/>
              </a:spcBef>
              <a:spcAft>
                <a:spcPts val="0"/>
              </a:spcAft>
              <a:buNone/>
            </a:pPr>
            <a:r>
              <a:rPr b="1" lang="en" sz="1050">
                <a:solidFill>
                  <a:schemeClr val="dk1"/>
                </a:solidFill>
                <a:highlight>
                  <a:srgbClr val="FFFFFF"/>
                </a:highlight>
              </a:rPr>
              <a:t>Teritiary relationships</a:t>
            </a:r>
            <a:endParaRPr b="1"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What's added in orange:</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Coworkers of partner investors and their current investments</a:t>
            </a:r>
            <a:endParaRPr sz="1050">
              <a:solidFill>
                <a:schemeClr val="dk1"/>
              </a:solidFill>
              <a:highlight>
                <a:srgbClr val="FFFFFF"/>
              </a:highlight>
            </a:endParaRPr>
          </a:p>
          <a:p>
            <a:pPr indent="0" lvl="0" marL="0" rtl="0" algn="l">
              <a:spcBef>
                <a:spcPts val="7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57d4dab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57d4dab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covered in class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350">
                <a:solidFill>
                  <a:srgbClr val="2D3741"/>
                </a:solidFill>
                <a:highlight>
                  <a:srgbClr val="FFFFFF"/>
                </a:highlight>
              </a:rPr>
              <a:t>Definition:</a:t>
            </a:r>
            <a:r>
              <a:rPr lang="en" sz="1350">
                <a:solidFill>
                  <a:srgbClr val="2D3741"/>
                </a:solidFill>
                <a:highlight>
                  <a:srgbClr val="FFFFFF"/>
                </a:highlight>
              </a:rPr>
              <a:t> PageRank is a variant of EigenCentrality, also assigning nodes a score based on their connections, and their connections’ connections. The difference is that PageRank also takes link direction and weight into account – so links can only pass influence in one direction, and pass different amounts of influence.</a:t>
            </a:r>
            <a:endParaRPr sz="1350">
              <a:solidFill>
                <a:srgbClr val="2D3741"/>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 sz="1350">
                <a:solidFill>
                  <a:srgbClr val="2D3741"/>
                </a:solidFill>
                <a:highlight>
                  <a:srgbClr val="FFFFFF"/>
                </a:highlight>
              </a:rPr>
              <a:t>What it tells us:</a:t>
            </a:r>
            <a:r>
              <a:rPr lang="en" sz="1350">
                <a:solidFill>
                  <a:srgbClr val="2D3741"/>
                </a:solidFill>
                <a:highlight>
                  <a:srgbClr val="FFFFFF"/>
                </a:highlight>
              </a:rPr>
              <a:t> This measure uncovers nodes whose influence extends beyond their direct connections into the wider network.</a:t>
            </a:r>
            <a:endParaRPr sz="1350">
              <a:solidFill>
                <a:srgbClr val="2D3741"/>
              </a:solidFill>
              <a:highlight>
                <a:srgbClr val="FFFFFF"/>
              </a:highlight>
            </a:endParaRPr>
          </a:p>
          <a:p>
            <a:pPr indent="0" lvl="0" marL="0" rtl="0" algn="l">
              <a:lnSpc>
                <a:spcPct val="115000"/>
              </a:lnSpc>
              <a:spcBef>
                <a:spcPts val="1800"/>
              </a:spcBef>
              <a:spcAft>
                <a:spcPts val="0"/>
              </a:spcAft>
              <a:buNone/>
            </a:pPr>
            <a:r>
              <a:rPr b="1" lang="en" sz="1350">
                <a:solidFill>
                  <a:srgbClr val="2D3741"/>
                </a:solidFill>
                <a:highlight>
                  <a:srgbClr val="FFFFFF"/>
                </a:highlight>
              </a:rPr>
              <a:t>When to use it:</a:t>
            </a:r>
            <a:r>
              <a:rPr lang="en" sz="1350">
                <a:solidFill>
                  <a:srgbClr val="2D3741"/>
                </a:solidFill>
                <a:highlight>
                  <a:srgbClr val="FFFFFF"/>
                </a:highlight>
              </a:rPr>
              <a:t> Because it takes into account direction and connection weight, PageRank can be helpful for understanding citations and authority.</a:t>
            </a:r>
            <a:endParaRPr sz="1350">
              <a:solidFill>
                <a:srgbClr val="2D3741"/>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 sz="1350">
                <a:solidFill>
                  <a:srgbClr val="2D3741"/>
                </a:solidFill>
                <a:highlight>
                  <a:srgbClr val="FFFFFF"/>
                </a:highlight>
              </a:rPr>
              <a:t>Weighted Pagerank vs Pagerank</a:t>
            </a:r>
            <a:endParaRPr b="1" sz="1350">
              <a:solidFill>
                <a:srgbClr val="2D3741"/>
              </a:solidFill>
              <a:highlight>
                <a:srgbClr val="FFFFFF"/>
              </a:highlight>
            </a:endParaRPr>
          </a:p>
          <a:p>
            <a:pPr indent="0" lvl="0" marL="0" rtl="0" algn="l">
              <a:lnSpc>
                <a:spcPct val="171429"/>
              </a:lnSpc>
              <a:spcBef>
                <a:spcPts val="1800"/>
              </a:spcBef>
              <a:spcAft>
                <a:spcPts val="0"/>
              </a:spcAft>
              <a:buClr>
                <a:schemeClr val="dk1"/>
              </a:buClr>
              <a:buSzPts val="1100"/>
              <a:buFont typeface="Arial"/>
              <a:buNone/>
            </a:pPr>
            <a:r>
              <a:rPr lang="en" sz="1200">
                <a:solidFill>
                  <a:schemeClr val="dk1"/>
                </a:solidFill>
                <a:highlight>
                  <a:srgbClr val="FFFFFF"/>
                </a:highlight>
              </a:rPr>
              <a:t>Weighted PageRank algorithm is an extension of the conventional PageRank algorithm based on the same concept.</a:t>
            </a:r>
            <a:endParaRPr sz="1200">
              <a:solidFill>
                <a:schemeClr val="dk1"/>
              </a:solidFill>
              <a:highlight>
                <a:srgbClr val="FFFFFF"/>
              </a:highlight>
            </a:endParaRPr>
          </a:p>
          <a:p>
            <a:pPr indent="0" lvl="0" marL="0" rtl="0" algn="l">
              <a:lnSpc>
                <a:spcPct val="171429"/>
              </a:lnSpc>
              <a:spcBef>
                <a:spcPts val="800"/>
              </a:spcBef>
              <a:spcAft>
                <a:spcPts val="0"/>
              </a:spcAft>
              <a:buClr>
                <a:schemeClr val="dk1"/>
              </a:buClr>
              <a:buSzPts val="1100"/>
              <a:buFont typeface="Arial"/>
              <a:buNone/>
            </a:pPr>
            <a:r>
              <a:rPr lang="en" sz="1200">
                <a:solidFill>
                  <a:schemeClr val="dk1"/>
                </a:solidFill>
                <a:highlight>
                  <a:srgbClr val="FFFFFF"/>
                </a:highlight>
              </a:rPr>
              <a:t>Weighted PageRank algorithm assigns higher rank values to more popular (important) pages instead of dividing the rank value of a page evenly among its outlink pages. Each outlink page gets a value proportional to its popularity, i.e. its number of inlinks and outlinks.</a:t>
            </a:r>
            <a:endParaRPr sz="1200">
              <a:solidFill>
                <a:schemeClr val="dk1"/>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f574c99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f574c99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ADADAD"/>
                </a:solidFill>
              </a:rPr>
              <a:t>One of the easier to understand features that we worked on was the “shortest path”. This feature simply measures the undirected shortest possible path between a vertice to another. To the right is a subsection of the graph around Google, with a couple of the unweighted shortest paths indicated.</a:t>
            </a:r>
            <a:br>
              <a:rPr b="1" lang="en" sz="1800">
                <a:solidFill>
                  <a:srgbClr val="ADADAD"/>
                </a:solidFill>
              </a:rPr>
            </a:br>
            <a:br>
              <a:rPr b="1" lang="en" sz="1800">
                <a:solidFill>
                  <a:srgbClr val="ADADAD"/>
                </a:solidFill>
              </a:rPr>
            </a:br>
            <a:r>
              <a:rPr b="1" lang="en" sz="1800">
                <a:solidFill>
                  <a:srgbClr val="ADADAD"/>
                </a:solidFill>
              </a:rPr>
              <a:t>We initially tried calculating the shortest distance from each company to each of the P1% companies, but this was very computationally intensive. It took nearly 60 hours for my computer to finish the feature calculation for just one graph.</a:t>
            </a:r>
            <a:br>
              <a:rPr b="1" lang="en" sz="1800">
                <a:solidFill>
                  <a:srgbClr val="ADADAD"/>
                </a:solidFill>
              </a:rPr>
            </a:br>
            <a:br>
              <a:rPr b="1" lang="en" sz="1800">
                <a:solidFill>
                  <a:srgbClr val="ADADAD"/>
                </a:solidFill>
              </a:rPr>
            </a:br>
            <a:r>
              <a:rPr b="1" lang="en" sz="1800">
                <a:solidFill>
                  <a:srgbClr val="ADADAD"/>
                </a:solidFill>
              </a:rPr>
              <a:t>In order to make this feasible for all the graphs we wanted to test, we decided to look at the distance from the top 5 Pageranked P1% companies to the remaining companies in the database, as well as the minimum distance from each company to any of the top 5 companies. By using these major companies as proxies, we thought we could figure out how well connected investors are to P1% companies.</a:t>
            </a:r>
            <a:endParaRPr b="1" sz="1800">
              <a:solidFill>
                <a:srgbClr val="ADADAD"/>
              </a:solidFill>
            </a:endParaRPr>
          </a:p>
          <a:p>
            <a:pPr indent="0" lvl="0" marL="0" rtl="0" algn="l">
              <a:lnSpc>
                <a:spcPct val="115000"/>
              </a:lnSpc>
              <a:spcBef>
                <a:spcPts val="1600"/>
              </a:spcBef>
              <a:spcAft>
                <a:spcPts val="0"/>
              </a:spcAft>
              <a:buNone/>
            </a:pPr>
            <a:r>
              <a:rPr b="1" lang="en" sz="1800">
                <a:solidFill>
                  <a:srgbClr val="ADADAD"/>
                </a:solidFill>
              </a:rPr>
              <a:t>Another complication we added to this feature was weights. Using the weights that Oggie worked on, we were able to assign values based on the type of relationship between the companies. This produced another 6 features - 1 for each of the top 5 p1% companies, and the minimum distance.</a:t>
            </a:r>
            <a:endParaRPr b="1" sz="1800">
              <a:solidFill>
                <a:srgbClr val="ADADAD"/>
              </a:solidFill>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574c99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574c99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Another feature we looked at was degree count. This is just a measure of how many other nodes each vertex is connected to. There are three total measures we could have used: In-Degree, Out-Degree, and Total Degree. In our model, we only ended up using In and Out degree, since Total degree is just the sum of In and Out Degree.</a:t>
            </a:r>
            <a:endParaRPr sz="1700"/>
          </a:p>
          <a:p>
            <a:pPr indent="0" lvl="0" marL="0" rtl="0" algn="l">
              <a:spcBef>
                <a:spcPts val="0"/>
              </a:spcBef>
              <a:spcAft>
                <a:spcPts val="0"/>
              </a:spcAft>
              <a:buNone/>
            </a:pPr>
            <a:br>
              <a:rPr lang="en" sz="1700"/>
            </a:br>
            <a:r>
              <a:rPr lang="en" sz="1700"/>
              <a:t>When conducting EDA on the whole database, we found that the data is quite sparse, as shown in the histogram on the top. This histogram shows that a large majority of the values in the CB database have fewer than 2 degrees of connection.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Another chart that we made while looking at the degree measures was the rank and degree chart. The rank is a measure of how connected a vertex is - It’s the difference between the number of values in a given vertice’s adjacency matrix and the number of connected components. As you can see, as the rank gets small the degree is very high - This means that the vertex is well connected since the number of connected components is equal to the number of values in the adjacency matrix.</a:t>
            </a:r>
            <a:endParaRPr sz="17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7d4dabb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57d4dabb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graph feature we looked at was K-Core Decomposition. Similar to degree, this looks at how many nodes each vertice is connected to. </a:t>
            </a:r>
            <a:r>
              <a:rPr lang="en" sz="1200">
                <a:solidFill>
                  <a:srgbClr val="404040"/>
                </a:solidFill>
                <a:highlight>
                  <a:srgbClr val="FCFCFC"/>
                </a:highlight>
              </a:rPr>
              <a:t>The algorithm recursively removes vertices from the graph with degree less than k. The value of k where a vertex is removed is its core ID.</a:t>
            </a:r>
            <a:endParaRPr sz="1200">
              <a:solidFill>
                <a:srgbClr val="404040"/>
              </a:solidFill>
              <a:highlight>
                <a:srgbClr val="FCFCFC"/>
              </a:highlight>
            </a:endParaRPr>
          </a:p>
          <a:p>
            <a:pPr indent="0" lvl="0" marL="0" rtl="0" algn="l">
              <a:spcBef>
                <a:spcPts val="0"/>
              </a:spcBef>
              <a:spcAft>
                <a:spcPts val="0"/>
              </a:spcAft>
              <a:buNone/>
            </a:pPr>
            <a:r>
              <a:rPr lang="en" sz="1200">
                <a:solidFill>
                  <a:srgbClr val="404040"/>
                </a:solidFill>
                <a:highlight>
                  <a:srgbClr val="FCFCFC"/>
                </a:highlight>
              </a:rPr>
              <a:t>This is a measure of community detection, with the idea being that this feature identifies vertices in better connected groups, who may end up being more likely to donate.  </a:t>
            </a:r>
            <a:endParaRPr sz="1200">
              <a:solidFill>
                <a:srgbClr val="404040"/>
              </a:solidFill>
              <a:highlight>
                <a:srgbClr val="FCFCFC"/>
              </a:highlight>
            </a:endParaRPr>
          </a:p>
          <a:p>
            <a:pPr indent="0" lvl="0" marL="0" rtl="0" algn="l">
              <a:spcBef>
                <a:spcPts val="0"/>
              </a:spcBef>
              <a:spcAft>
                <a:spcPts val="0"/>
              </a:spcAft>
              <a:buNone/>
            </a:pPr>
            <a:r>
              <a:t/>
            </a:r>
            <a:endParaRPr sz="1200">
              <a:solidFill>
                <a:srgbClr val="404040"/>
              </a:solidFill>
              <a:highlight>
                <a:srgbClr val="FCFCFC"/>
              </a:highlight>
            </a:endParaRPr>
          </a:p>
          <a:p>
            <a:pPr indent="0" lvl="0" marL="0" rtl="0" algn="l">
              <a:spcBef>
                <a:spcPts val="0"/>
              </a:spcBef>
              <a:spcAft>
                <a:spcPts val="0"/>
              </a:spcAft>
              <a:buNone/>
            </a:pPr>
            <a:r>
              <a:rPr lang="en" sz="1200">
                <a:solidFill>
                  <a:srgbClr val="404040"/>
                </a:solidFill>
                <a:highlight>
                  <a:srgbClr val="FCFCFC"/>
                </a:highlight>
              </a:rPr>
              <a:t>Now that we’ve covered the graph features, we’ll start talking about the feature engineering we did to use these values. </a:t>
            </a:r>
            <a:endParaRPr sz="1200">
              <a:solidFill>
                <a:srgbClr val="404040"/>
              </a:solidFill>
              <a:highlight>
                <a:srgbClr val="FCFCFC"/>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57d4dabb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57d4dabb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0733d7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0733d7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57d4dabb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57d4dabb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f7c8bc6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f7c8bc6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069a19a9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069a19a9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069a19a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069a19a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069a19a9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069a19a9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f574c99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f574c99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069a19a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069a19a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e8c663f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e8c663f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57d4dabb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57d4dabb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efb41c8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efb41c8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f7c8bc68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f7c8bc68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 our backup plan, time series that we may explore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Sophia: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ocial influence can be measured as a link prediction problem from Crunchbase, which predicts changes of edges or nodes of social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found that more similar organizations get the same type of investment activities, but there was a competitive aspect to it that impacted organizations that shared common neighbors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Decision Trees, SVM, and Naive Bayes modeling to make predictions whether a company would receive an investment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models performed above baseline of 0.6. </a:t>
            </a:r>
            <a:r>
              <a:rPr lang="en">
                <a:solidFill>
                  <a:schemeClr val="dk1"/>
                </a:solidFill>
              </a:rPr>
              <a:t>Total peripheral resistance (TPR) ranged between 56-91% and Area under curve (AUC) ranged between 0.63-0.8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FROM ARTICLE:</a:t>
            </a:r>
            <a:endParaRPr/>
          </a:p>
          <a:p>
            <a:pPr indent="-298450" lvl="0" marL="457200" rtl="0" algn="l">
              <a:spcBef>
                <a:spcPts val="0"/>
              </a:spcBef>
              <a:spcAft>
                <a:spcPts val="0"/>
              </a:spcAft>
              <a:buSzPts val="1100"/>
              <a:buChar char="●"/>
            </a:pPr>
            <a:r>
              <a:rPr lang="en"/>
              <a:t>Link</a:t>
            </a:r>
            <a:r>
              <a:rPr lang="en"/>
              <a:t> prediction  has  been applied  to  datasets  in  popular  social  networks,  which  includes Twitter,  Facebook  and  others. These studies include the prediction of positive and negative links to recommending friends on Facebook to using computationally efficient topological feature.</a:t>
            </a:r>
            <a:endParaRPr/>
          </a:p>
          <a:p>
            <a:pPr indent="-298450" lvl="0" marL="457200" rtl="0" algn="l">
              <a:spcBef>
                <a:spcPts val="0"/>
              </a:spcBef>
              <a:spcAft>
                <a:spcPts val="0"/>
              </a:spcAft>
              <a:buSzPts val="1100"/>
              <a:buChar char="●"/>
            </a:pPr>
            <a:r>
              <a:rPr lang="en"/>
              <a:t>SVM and Decision Trees performed above baseline levels in general, while Naïve Bayes failed to meet the baseline performance for AUC and TPR.</a:t>
            </a:r>
            <a:endParaRPr/>
          </a:p>
          <a:p>
            <a:pPr indent="-298450" lvl="0" marL="457200" rtl="0" algn="l">
              <a:spcBef>
                <a:spcPts val="0"/>
              </a:spcBef>
              <a:spcAft>
                <a:spcPts val="0"/>
              </a:spcAft>
              <a:buSzPts val="1100"/>
              <a:buChar char="●"/>
            </a:pPr>
            <a:r>
              <a:rPr lang="en"/>
              <a:t>The results for SVM and Decision Trees are generally encouraging: on an aggregate level, both learning algorithms produced an AUC of over 0.77and TPR of over 60%. </a:t>
            </a:r>
            <a:endParaRPr/>
          </a:p>
          <a:p>
            <a:pPr indent="-298450" lvl="0" marL="457200" rtl="0" algn="l">
              <a:spcBef>
                <a:spcPts val="0"/>
              </a:spcBef>
              <a:spcAft>
                <a:spcPts val="0"/>
              </a:spcAft>
              <a:buSzPts val="1100"/>
              <a:buChar char="●"/>
            </a:pPr>
            <a:r>
              <a:rPr lang="en"/>
              <a:t>In addition to aggregate performance, the strategy also performed well in terms of individual industry categories: most industries across all three learning algorithms performed above the baseline performance of 60% and 0.6 respectively, with most TPRs ranging from 56% to 91% and AUC ranging from 0.63 to 0.80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069a19a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069a19a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4f6e95b8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4f6e95b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Sophia:</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comparison to Pledge 1% here is that we believe corporate social impact and tech philanthropy </a:t>
            </a:r>
            <a:r>
              <a:rPr lang="en"/>
              <a:t>can also be modeled through business relationships and existing social networks, like investment behavior.</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At P1, new</a:t>
            </a:r>
            <a:r>
              <a:rPr lang="en"/>
              <a:t> membership usually comes in through existing relationships, such as a CEO/Founder heard about us from their investor or startup accelerator that are also Pledge members.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to the research paper, we hope to leverage </a:t>
            </a:r>
            <a:r>
              <a:rPr lang="en"/>
              <a:t>graph data structures and Cr</a:t>
            </a:r>
            <a:r>
              <a:rPr lang="en">
                <a:solidFill>
                  <a:schemeClr val="dk1"/>
                </a:solidFill>
              </a:rPr>
              <a:t>unchbase business relationships to predict whether or not a company is part of the Pledge 1% network.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Hypothesize that companies are more likely to "take the pledge" if they have stronger relationships in terms of proximity through investment and/or job affiliations. Who knows who, etc.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I’ll hand it off to Song to share an overview of the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ea58947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ea58947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Song:</a:t>
            </a:r>
            <a:endParaRPr/>
          </a:p>
          <a:p>
            <a:pPr indent="-298450" lvl="0" marL="457200" rtl="0" algn="l">
              <a:spcBef>
                <a:spcPts val="0"/>
              </a:spcBef>
              <a:spcAft>
                <a:spcPts val="0"/>
              </a:spcAft>
              <a:buSzPts val="1100"/>
              <a:buChar char="●"/>
            </a:pPr>
            <a:r>
              <a:rPr lang="en"/>
              <a:t>First, to give an overview of Crunchbase data in general - </a:t>
            </a:r>
            <a:endParaRPr/>
          </a:p>
          <a:p>
            <a:pPr indent="-298450" lvl="0" marL="457200" rtl="0" algn="l">
              <a:spcBef>
                <a:spcPts val="0"/>
              </a:spcBef>
              <a:spcAft>
                <a:spcPts val="0"/>
              </a:spcAft>
              <a:buSzPts val="1100"/>
              <a:buChar char="●"/>
            </a:pPr>
            <a:r>
              <a:rPr lang="en"/>
              <a:t>Crunchbase data contains information on over 1 million organizations</a:t>
            </a:r>
            <a:endParaRPr/>
          </a:p>
          <a:p>
            <a:pPr indent="-298450" lvl="0" marL="457200" rtl="0" algn="l">
              <a:spcBef>
                <a:spcPts val="0"/>
              </a:spcBef>
              <a:spcAft>
                <a:spcPts val="0"/>
              </a:spcAft>
              <a:buSzPts val="1100"/>
              <a:buChar char="●"/>
            </a:pPr>
            <a:r>
              <a:rPr lang="en"/>
              <a:t>There’s a ton of data available on these companies, including company info (such as domain and employee count), key leadership &amp; board members, investments and funding</a:t>
            </a:r>
            <a:endParaRPr/>
          </a:p>
          <a:p>
            <a:pPr indent="-298450" lvl="0" marL="457200" rtl="0" algn="l">
              <a:spcBef>
                <a:spcPts val="0"/>
              </a:spcBef>
              <a:spcAft>
                <a:spcPts val="0"/>
              </a:spcAft>
              <a:buSzPts val="1100"/>
              <a:buChar char="●"/>
            </a:pPr>
            <a:r>
              <a:rPr lang="en"/>
              <a:t>Most of the data is collected through Crunchbase’s venture partner program, where companies provide data to Crunchbase on a regular basis in return for access to crunchbase’s database</a:t>
            </a:r>
            <a:endParaRPr/>
          </a:p>
          <a:p>
            <a:pPr indent="-298450" lvl="0" marL="457200" rtl="0" algn="l">
              <a:spcBef>
                <a:spcPts val="0"/>
              </a:spcBef>
              <a:spcAft>
                <a:spcPts val="0"/>
              </a:spcAft>
              <a:buSzPts val="1100"/>
              <a:buChar char="●"/>
            </a:pPr>
            <a:r>
              <a:rPr lang="en"/>
              <a:t>Data is also collected through AI and machine learning algorithms, a large community of contributors,and third party partnerships</a:t>
            </a:r>
            <a:endParaRPr/>
          </a:p>
          <a:p>
            <a:pPr indent="-298450" lvl="0" marL="457200" rtl="0" algn="l">
              <a:spcBef>
                <a:spcPts val="0"/>
              </a:spcBef>
              <a:spcAft>
                <a:spcPts val="0"/>
              </a:spcAft>
              <a:buSzPts val="1100"/>
              <a:buChar char="●"/>
            </a:pPr>
            <a:r>
              <a:rPr lang="en"/>
              <a:t>Crunchbase </a:t>
            </a:r>
            <a:r>
              <a:rPr lang="en"/>
              <a:t>data can be accessed through an API or a daily CSV export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f7c8bc68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f7c8bc68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Song:</a:t>
            </a:r>
            <a:endParaRPr/>
          </a:p>
          <a:p>
            <a:pPr indent="-298450" lvl="0" marL="457200" rtl="0" algn="l">
              <a:spcBef>
                <a:spcPts val="0"/>
              </a:spcBef>
              <a:spcAft>
                <a:spcPts val="0"/>
              </a:spcAft>
              <a:buSzPts val="1100"/>
              <a:buChar char="●"/>
            </a:pPr>
            <a:r>
              <a:rPr lang="en"/>
              <a:t>For our project, we are using data from a given point in time</a:t>
            </a:r>
            <a:endParaRPr/>
          </a:p>
          <a:p>
            <a:pPr indent="-298450" lvl="0" marL="457200" rtl="0" algn="l">
              <a:spcBef>
                <a:spcPts val="0"/>
              </a:spcBef>
              <a:spcAft>
                <a:spcPts val="0"/>
              </a:spcAft>
              <a:buSzPts val="1100"/>
              <a:buChar char="●"/>
            </a:pPr>
            <a:r>
              <a:rPr lang="en"/>
              <a:t>So, a list of P1 organizations and the date the company became a P1 company</a:t>
            </a:r>
            <a:endParaRPr/>
          </a:p>
          <a:p>
            <a:pPr indent="-298450" lvl="0" marL="457200" rtl="0" algn="l">
              <a:spcBef>
                <a:spcPts val="0"/>
              </a:spcBef>
              <a:spcAft>
                <a:spcPts val="0"/>
              </a:spcAft>
              <a:buSzPts val="1100"/>
              <a:buChar char="●"/>
            </a:pPr>
            <a:r>
              <a:rPr lang="en"/>
              <a:t>And the Crunchbase CSV export from September 8th</a:t>
            </a:r>
            <a:endParaRPr/>
          </a:p>
          <a:p>
            <a:pPr indent="-298450" lvl="0" marL="457200" rtl="0" algn="l">
              <a:spcBef>
                <a:spcPts val="0"/>
              </a:spcBef>
              <a:spcAft>
                <a:spcPts val="0"/>
              </a:spcAft>
              <a:buSzPts val="1100"/>
              <a:buChar char="●"/>
            </a:pPr>
            <a:r>
              <a:rPr lang="en"/>
              <a:t>The CSV export contains 18 files total</a:t>
            </a:r>
            <a:endParaRPr/>
          </a:p>
          <a:p>
            <a:pPr indent="-298450" lvl="0" marL="457200" rtl="0" algn="l">
              <a:spcBef>
                <a:spcPts val="0"/>
              </a:spcBef>
              <a:spcAft>
                <a:spcPts val="0"/>
              </a:spcAft>
              <a:buSzPts val="1100"/>
              <a:buChar char="●"/>
            </a:pPr>
            <a:r>
              <a:rPr lang="en"/>
              <a:t>We haven’t finalized what data we will ultimately include in our model, but we will probably focus on data from organizations, jobs, investments, partner investments, and funding rounds (screenshot of columns in “organizations” below to give a feel)</a:t>
            </a:r>
            <a:endParaRPr/>
          </a:p>
          <a:p>
            <a:pPr indent="-298450" lvl="0" marL="457200" rtl="0" algn="l">
              <a:spcBef>
                <a:spcPts val="0"/>
              </a:spcBef>
              <a:spcAft>
                <a:spcPts val="0"/>
              </a:spcAft>
              <a:buSzPts val="1100"/>
              <a:buChar char="●"/>
            </a:pPr>
            <a:r>
              <a:rPr lang="en"/>
              <a:t>As mentioned in the previous slide Crunchbase data includes information on over 1 million companies in total</a:t>
            </a:r>
            <a:endParaRPr/>
          </a:p>
          <a:p>
            <a:pPr indent="-298450" lvl="0" marL="457200" rtl="0" algn="l">
              <a:spcBef>
                <a:spcPts val="0"/>
              </a:spcBef>
              <a:spcAft>
                <a:spcPts val="0"/>
              </a:spcAft>
              <a:buSzPts val="1100"/>
              <a:buChar char="●"/>
            </a:pPr>
            <a:r>
              <a:rPr lang="en"/>
              <a:t>However, there are 7,822 P1 organizations, and when we ran some simple merges we saw that there are about 3.9K investors and 1.5K partner investors associated with P1 companies</a:t>
            </a:r>
            <a:endParaRPr/>
          </a:p>
          <a:p>
            <a:pPr indent="-298450" lvl="0" marL="457200" rtl="0" algn="l">
              <a:spcBef>
                <a:spcPts val="0"/>
              </a:spcBef>
              <a:spcAft>
                <a:spcPts val="0"/>
              </a:spcAft>
              <a:buSzPts val="1100"/>
              <a:buChar char="●"/>
            </a:pPr>
            <a:r>
              <a:rPr lang="en"/>
              <a:t>And about 9K executives and 1.3K board members associated</a:t>
            </a:r>
            <a:endParaRPr/>
          </a:p>
          <a:p>
            <a:pPr indent="-298450" lvl="0" marL="457200" rtl="0" algn="l">
              <a:spcBef>
                <a:spcPts val="0"/>
              </a:spcBef>
              <a:spcAft>
                <a:spcPts val="0"/>
              </a:spcAft>
              <a:buSzPts val="1100"/>
              <a:buChar char="●"/>
            </a:pPr>
            <a:r>
              <a:rPr lang="en"/>
              <a:t>Next, we’ll go over some of the initial EDA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4ba0ebd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4ba0ebd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think about growth as increase in pledges...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e88eb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e88eb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increase in relationships!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4ba0eb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4ba0eb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Pledge companies tend to have smaller number of employees, are predominantly US based and are heavily comprised of tech companies.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4ba0ebd3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4ba0ebd3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compared to CB, P1 most common investors are angel investors that step in early during seed round with larger number of investors participating.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53d8aea1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53d8aea1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f7c8bc68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f7c8bc68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f7c8bc68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f7c8bc68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57d4dabb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57d4dabb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f9549f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f9549f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f7c8bc68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f7c8bc68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immediate next step is to create an adjacency matrix. We’ll cover this in week 12, but basically the matrix shows how the nodes within the graph are linked to one another. A simple example is shown on the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there we’ll need to start thinking about what kind of model we should use. A Decision Tree is an easy to understand model, and is easy to visualize. The other two types of models listed are widely accepted models that could explain the data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working on the models, we’ll also need to consider which features to incorporate. There are many features of graphs that we could put in the models, like like the degree of each node, the density of the graph, or  measures of centrality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also need to consider the missing data: Should we ignore it or impute it?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60e7d30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60e7d30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parts we were worried about with this project is the incorporation of time-series data. </a:t>
            </a:r>
            <a:r>
              <a:rPr lang="en"/>
              <a:t>In order to have time-series with a network, we’d have to connect forward all our data and add several datapoints for each node. This would have made the network very complex especially at the scale of the Crunchbase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Luckily, Amit helped us figure out that we don’t actually have a time-series question. Really, we’re trying to predict who’s a good candidate - Some features will go up or down over time, but how long someone waits to invest isn’t too relevant. We could, however, include time as a feature or normalize time. For example, we could create a feature that is the amount of time between when an event occurs and when they commit to Pledge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graph tools that we’re considering using, which are listed on the screen. Amit has told us that he’d be willing to help us figure out which to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4f6e95b8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4f6e95b8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4f6e95b8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4f6e95b8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4f6e95b8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4f6e95b8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57d4dab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57d4dab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093e6f98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093e6f98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093e6f98c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093e6f98c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093e6f98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093e6f98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093e6f98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093e6f98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pledge1percent.org/" TargetMode="External"/><Relationship Id="rId4" Type="http://schemas.openxmlformats.org/officeDocument/2006/relationships/hyperlink" Target="https://data.crunchbase.com/docs/daily-csv-export" TargetMode="External"/><Relationship Id="rId11" Type="http://schemas.openxmlformats.org/officeDocument/2006/relationships/hyperlink" Target="https://networkx.org/documentation/stable/index.html" TargetMode="External"/><Relationship Id="rId10" Type="http://schemas.openxmlformats.org/officeDocument/2006/relationships/hyperlink" Target="https://github.com/apple/turicreate" TargetMode="External"/><Relationship Id="rId9" Type="http://schemas.openxmlformats.org/officeDocument/2006/relationships/hyperlink" Target="https://github.com/rapidsai/cugraph" TargetMode="External"/><Relationship Id="rId5" Type="http://schemas.openxmlformats.org/officeDocument/2006/relationships/hyperlink" Target="https://pdfs.semanticscholar.org/1718/021a2a84ba1b6c16b2029dfe8c3aa94b5eea.pdf" TargetMode="External"/><Relationship Id="rId6" Type="http://schemas.openxmlformats.org/officeDocument/2006/relationships/hyperlink" Target="https://www.ibm.com/support/knowledgecenter/SSJSV9_9.2.1/com.ibm.i2.anb.doc/about_link_weightings.html" TargetMode="External"/><Relationship Id="rId7" Type="http://schemas.openxmlformats.org/officeDocument/2006/relationships/hyperlink" Target="https://pdfs.semanticscholar.org/1718/021a2a84ba1b6c16b2029dfe8c3aa94b5eea.pdf" TargetMode="External"/><Relationship Id="rId8" Type="http://schemas.openxmlformats.org/officeDocument/2006/relationships/hyperlink" Target="https://github.com/sophiaski/crunchbase-p1-machine-learn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16.png"/><Relationship Id="rId9"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gif"/><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5480775" y="2519050"/>
            <a:ext cx="3404400" cy="250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400"/>
              <a:t>Project Team</a:t>
            </a:r>
            <a:endParaRPr sz="2400"/>
          </a:p>
          <a:p>
            <a:pPr indent="0" lvl="0" marL="0" rtl="0" algn="r">
              <a:spcBef>
                <a:spcPts val="0"/>
              </a:spcBef>
              <a:spcAft>
                <a:spcPts val="0"/>
              </a:spcAft>
              <a:buNone/>
            </a:pPr>
            <a:r>
              <a:rPr lang="en" sz="2400"/>
              <a:t>Aditya Mengani</a:t>
            </a:r>
            <a:endParaRPr sz="2400"/>
          </a:p>
          <a:p>
            <a:pPr indent="0" lvl="0" marL="0" rtl="0" algn="r">
              <a:spcBef>
                <a:spcPts val="0"/>
              </a:spcBef>
              <a:spcAft>
                <a:spcPts val="0"/>
              </a:spcAft>
              <a:buNone/>
            </a:pPr>
            <a:r>
              <a:rPr lang="en" sz="2400"/>
              <a:t>Ognjen Sosa</a:t>
            </a:r>
            <a:endParaRPr sz="2400"/>
          </a:p>
          <a:p>
            <a:pPr indent="0" lvl="0" marL="0" rtl="0" algn="r">
              <a:spcBef>
                <a:spcPts val="0"/>
              </a:spcBef>
              <a:spcAft>
                <a:spcPts val="0"/>
              </a:spcAft>
              <a:buNone/>
            </a:pPr>
            <a:r>
              <a:rPr lang="en" sz="2400"/>
              <a:t>Sanjay Elangovan Song Park</a:t>
            </a:r>
            <a:endParaRPr sz="2400"/>
          </a:p>
          <a:p>
            <a:pPr indent="0" lvl="0" marL="0" rtl="0" algn="r">
              <a:spcBef>
                <a:spcPts val="0"/>
              </a:spcBef>
              <a:spcAft>
                <a:spcPts val="0"/>
              </a:spcAft>
              <a:buNone/>
            </a:pPr>
            <a:r>
              <a:rPr lang="en" sz="2400"/>
              <a:t>Sophia Skowronski</a:t>
            </a:r>
            <a:endParaRPr sz="2400"/>
          </a:p>
        </p:txBody>
      </p:sp>
      <p:pic>
        <p:nvPicPr>
          <p:cNvPr id="55" name="Google Shape;55;p13"/>
          <p:cNvPicPr preferRelativeResize="0"/>
          <p:nvPr/>
        </p:nvPicPr>
        <p:blipFill>
          <a:blip r:embed="rId3">
            <a:alphaModFix/>
          </a:blip>
          <a:stretch>
            <a:fillRect/>
          </a:stretch>
        </p:blipFill>
        <p:spPr>
          <a:xfrm>
            <a:off x="442675" y="432150"/>
            <a:ext cx="4831600" cy="4711351"/>
          </a:xfrm>
          <a:prstGeom prst="rect">
            <a:avLst/>
          </a:prstGeom>
          <a:noFill/>
          <a:ln>
            <a:noFill/>
          </a:ln>
        </p:spPr>
      </p:pic>
      <p:sp>
        <p:nvSpPr>
          <p:cNvPr id="56" name="Google Shape;56;p13"/>
          <p:cNvSpPr txBox="1"/>
          <p:nvPr>
            <p:ph type="ctrTitle"/>
          </p:nvPr>
        </p:nvSpPr>
        <p:spPr>
          <a:xfrm>
            <a:off x="0" y="50300"/>
            <a:ext cx="91440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solidFill>
                  <a:srgbClr val="000000"/>
                </a:solidFill>
              </a:rPr>
              <a:t>Network Analysis of 		   with Crunchbase</a:t>
            </a:r>
            <a:endParaRPr sz="3700">
              <a:solidFill>
                <a:srgbClr val="000000"/>
              </a:solidFill>
            </a:endParaRPr>
          </a:p>
        </p:txBody>
      </p:sp>
      <p:pic>
        <p:nvPicPr>
          <p:cNvPr id="57" name="Google Shape;57;p13"/>
          <p:cNvPicPr preferRelativeResize="0"/>
          <p:nvPr/>
        </p:nvPicPr>
        <p:blipFill>
          <a:blip r:embed="rId4">
            <a:alphaModFix/>
          </a:blip>
          <a:stretch>
            <a:fillRect/>
          </a:stretch>
        </p:blipFill>
        <p:spPr>
          <a:xfrm>
            <a:off x="4448900" y="622212"/>
            <a:ext cx="908775" cy="908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9E9E9E"/>
              </a:buClr>
              <a:buSzPts val="1800"/>
              <a:buChar char="●"/>
            </a:pPr>
            <a:r>
              <a:rPr lang="en">
                <a:solidFill>
                  <a:srgbClr val="9E9E9E"/>
                </a:solidFill>
              </a:rPr>
              <a:t>50 individual graphs from 2 neighborhood sizes = 100 graphs total</a:t>
            </a:r>
            <a:endParaRPr>
              <a:solidFill>
                <a:srgbClr val="9E9E9E"/>
              </a:solidFill>
            </a:endParaRPr>
          </a:p>
          <a:p>
            <a:pPr indent="-317500" lvl="1" marL="914400" marR="0" rtl="0" algn="l">
              <a:lnSpc>
                <a:spcPct val="150000"/>
              </a:lnSpc>
              <a:spcBef>
                <a:spcPts val="0"/>
              </a:spcBef>
              <a:spcAft>
                <a:spcPts val="0"/>
              </a:spcAft>
              <a:buClr>
                <a:srgbClr val="9E9E9E"/>
              </a:buClr>
              <a:buSzPts val="1400"/>
              <a:buChar char="○"/>
            </a:pPr>
            <a:r>
              <a:rPr lang="en">
                <a:solidFill>
                  <a:srgbClr val="9E9E9E"/>
                </a:solidFill>
              </a:rPr>
              <a:t>4 degrees away from Pledge 1% companies</a:t>
            </a:r>
            <a:endParaRPr>
              <a:solidFill>
                <a:srgbClr val="9E9E9E"/>
              </a:solidFill>
            </a:endParaRPr>
          </a:p>
          <a:p>
            <a:pPr indent="-317500" lvl="1" marL="914400" marR="0" rtl="0" algn="l">
              <a:lnSpc>
                <a:spcPct val="150000"/>
              </a:lnSpc>
              <a:spcBef>
                <a:spcPts val="0"/>
              </a:spcBef>
              <a:spcAft>
                <a:spcPts val="0"/>
              </a:spcAft>
              <a:buClr>
                <a:srgbClr val="9E9E9E"/>
              </a:buClr>
              <a:buSzPts val="1400"/>
              <a:buChar char="○"/>
            </a:pPr>
            <a:r>
              <a:rPr lang="en">
                <a:solidFill>
                  <a:srgbClr val="9E9E9E"/>
                </a:solidFill>
              </a:rPr>
              <a:t>5 degrees away from Pledge 1% </a:t>
            </a:r>
            <a:r>
              <a:rPr lang="en">
                <a:solidFill>
                  <a:srgbClr val="9E9E9E"/>
                </a:solidFill>
              </a:rPr>
              <a:t>companies</a:t>
            </a:r>
            <a:endParaRPr>
              <a:solidFill>
                <a:srgbClr val="9E9E9E"/>
              </a:solidFill>
            </a:endParaRPr>
          </a:p>
          <a:p>
            <a:pPr indent="-342900" lvl="0" marL="457200" marR="0" rtl="0" algn="l">
              <a:lnSpc>
                <a:spcPct val="150000"/>
              </a:lnSpc>
              <a:spcBef>
                <a:spcPts val="0"/>
              </a:spcBef>
              <a:spcAft>
                <a:spcPts val="0"/>
              </a:spcAft>
              <a:buClr>
                <a:srgbClr val="9E9E9E"/>
              </a:buClr>
              <a:buSzPts val="1800"/>
              <a:buChar char="●"/>
            </a:pPr>
            <a:r>
              <a:rPr lang="en">
                <a:solidFill>
                  <a:srgbClr val="9E9E9E"/>
                </a:solidFill>
              </a:rPr>
              <a:t>100 x 10-15 minutes processing step</a:t>
            </a:r>
            <a:endParaRPr>
              <a:solidFill>
                <a:srgbClr val="9E9E9E"/>
              </a:solidFill>
            </a:endParaRPr>
          </a:p>
          <a:p>
            <a:pPr indent="-317500" lvl="1" marL="914400" marR="0" rtl="0" algn="l">
              <a:lnSpc>
                <a:spcPct val="150000"/>
              </a:lnSpc>
              <a:spcBef>
                <a:spcPts val="0"/>
              </a:spcBef>
              <a:spcAft>
                <a:spcPts val="0"/>
              </a:spcAft>
              <a:buClr>
                <a:srgbClr val="9E9E9E"/>
              </a:buClr>
              <a:buSzPts val="1400"/>
              <a:buChar char="○"/>
            </a:pPr>
            <a:r>
              <a:rPr lang="en">
                <a:solidFill>
                  <a:srgbClr val="9E9E9E"/>
                </a:solidFill>
              </a:rPr>
              <a:t>Sample organizations from one of the two lists</a:t>
            </a:r>
            <a:endParaRPr>
              <a:solidFill>
                <a:srgbClr val="9E9E9E"/>
              </a:solidFill>
            </a:endParaRPr>
          </a:p>
          <a:p>
            <a:pPr indent="-317500" lvl="1" marL="914400" marR="0" rtl="0" algn="l">
              <a:lnSpc>
                <a:spcPct val="150000"/>
              </a:lnSpc>
              <a:spcBef>
                <a:spcPts val="0"/>
              </a:spcBef>
              <a:spcAft>
                <a:spcPts val="0"/>
              </a:spcAft>
              <a:buClr>
                <a:srgbClr val="9E9E9E"/>
              </a:buClr>
              <a:buSzPts val="1400"/>
              <a:buChar char="○"/>
            </a:pPr>
            <a:r>
              <a:rPr lang="en">
                <a:solidFill>
                  <a:srgbClr val="9E9E9E"/>
                </a:solidFill>
              </a:rPr>
              <a:t>Reduce</a:t>
            </a:r>
            <a:r>
              <a:rPr lang="en">
                <a:solidFill>
                  <a:srgbClr val="9E9E9E"/>
                </a:solidFill>
              </a:rPr>
              <a:t> Crunchbase graph to 3 degrees around sample</a:t>
            </a:r>
            <a:endParaRPr>
              <a:solidFill>
                <a:srgbClr val="9E9E9E"/>
              </a:solidFill>
            </a:endParaRPr>
          </a:p>
          <a:p>
            <a:pPr indent="-317500" lvl="2" marL="1371600" marR="0" rtl="0" algn="l">
              <a:lnSpc>
                <a:spcPct val="150000"/>
              </a:lnSpc>
              <a:spcBef>
                <a:spcPts val="0"/>
              </a:spcBef>
              <a:spcAft>
                <a:spcPts val="0"/>
              </a:spcAft>
              <a:buClr>
                <a:srgbClr val="9E9E9E"/>
              </a:buClr>
              <a:buSzPts val="1400"/>
              <a:buChar char="■"/>
            </a:pPr>
            <a:r>
              <a:rPr lang="en">
                <a:solidFill>
                  <a:srgbClr val="9E9E9E"/>
                </a:solidFill>
              </a:rPr>
              <a:t>~12K records each (half/half +/-)</a:t>
            </a:r>
            <a:endParaRPr>
              <a:solidFill>
                <a:srgbClr val="9E9E9E"/>
              </a:solidFill>
            </a:endParaRPr>
          </a:p>
          <a:p>
            <a:pPr indent="-317500" lvl="1" marL="914400" marR="0" rtl="0" algn="l">
              <a:lnSpc>
                <a:spcPct val="150000"/>
              </a:lnSpc>
              <a:spcBef>
                <a:spcPts val="0"/>
              </a:spcBef>
              <a:spcAft>
                <a:spcPts val="0"/>
              </a:spcAft>
              <a:buClr>
                <a:srgbClr val="9E9E9E"/>
              </a:buClr>
              <a:buSzPts val="1400"/>
              <a:buChar char="○"/>
            </a:pPr>
            <a:r>
              <a:rPr lang="en">
                <a:solidFill>
                  <a:srgbClr val="9E9E9E"/>
                </a:solidFill>
              </a:rPr>
              <a:t>Calculate graph features</a:t>
            </a:r>
            <a:endParaRPr>
              <a:solidFill>
                <a:srgbClr val="9E9E9E"/>
              </a:solidFill>
            </a:endParaRPr>
          </a:p>
          <a:p>
            <a:pPr indent="-317500" lvl="2" marL="1371600" marR="0" rtl="0" algn="l">
              <a:lnSpc>
                <a:spcPct val="150000"/>
              </a:lnSpc>
              <a:spcBef>
                <a:spcPts val="0"/>
              </a:spcBef>
              <a:spcAft>
                <a:spcPts val="0"/>
              </a:spcAft>
              <a:buClr>
                <a:srgbClr val="9E9E9E"/>
              </a:buClr>
              <a:buSzPts val="1400"/>
              <a:buChar char="■"/>
            </a:pPr>
            <a:r>
              <a:rPr lang="en">
                <a:solidFill>
                  <a:srgbClr val="9E9E9E"/>
                </a:solidFill>
              </a:rPr>
              <a:t>Pagerank, weighted pagerank, shortest path, weighted shortest paths, in degree/out degrees, k-core decomposition</a:t>
            </a:r>
            <a:endParaRPr>
              <a:solidFill>
                <a:srgbClr val="9E9E9E"/>
              </a:solidFill>
            </a:endParaRPr>
          </a:p>
          <a:p>
            <a:pPr indent="0" lvl="0" marL="0" marR="4968706" rtl="0" algn="l">
              <a:lnSpc>
                <a:spcPct val="150000"/>
              </a:lnSpc>
              <a:spcBef>
                <a:spcPts val="1600"/>
              </a:spcBef>
              <a:spcAft>
                <a:spcPts val="1600"/>
              </a:spcAft>
              <a:buNone/>
            </a:pPr>
            <a:r>
              <a:t/>
            </a:r>
            <a:endParaRPr>
              <a:solidFill>
                <a:srgbClr val="9E9E9E"/>
              </a:solidFill>
            </a:endParaRPr>
          </a:p>
        </p:txBody>
      </p:sp>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pipeline processing for modeling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 analytics struggle session</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3820099" rtl="0" algn="l">
              <a:spcBef>
                <a:spcPts val="0"/>
              </a:spcBef>
              <a:spcAft>
                <a:spcPts val="0"/>
              </a:spcAft>
              <a:buSzPts val="1800"/>
              <a:buChar char="●"/>
            </a:pPr>
            <a:r>
              <a:rPr lang="en"/>
              <a:t>t</a:t>
            </a:r>
            <a:r>
              <a:rPr lang="en"/>
              <a:t>uricreate saved the day</a:t>
            </a:r>
            <a:endParaRPr/>
          </a:p>
          <a:p>
            <a:pPr indent="-342900" lvl="0" marL="457200" marR="3820099" rtl="0" algn="l">
              <a:spcBef>
                <a:spcPts val="0"/>
              </a:spcBef>
              <a:spcAft>
                <a:spcPts val="0"/>
              </a:spcAft>
              <a:buSzPts val="1800"/>
              <a:buChar char="●"/>
            </a:pPr>
            <a:r>
              <a:rPr lang="en"/>
              <a:t>Otherwise, needed GPU support</a:t>
            </a:r>
            <a:endParaRPr/>
          </a:p>
          <a:p>
            <a:pPr indent="-342900" lvl="0" marL="457200" marR="3820099" rtl="0" algn="l">
              <a:spcBef>
                <a:spcPts val="0"/>
              </a:spcBef>
              <a:spcAft>
                <a:spcPts val="0"/>
              </a:spcAft>
              <a:buSzPts val="1800"/>
              <a:buChar char="●"/>
            </a:pPr>
            <a:r>
              <a:rPr lang="en"/>
              <a:t>Many NetworkX methods </a:t>
            </a:r>
            <a:r>
              <a:rPr lang="en"/>
              <a:t>inaccessible</a:t>
            </a:r>
            <a:r>
              <a:rPr lang="en"/>
              <a:t> due to timing </a:t>
            </a:r>
            <a:r>
              <a:rPr lang="en"/>
              <a:t>constraints</a:t>
            </a:r>
            <a:endParaRPr/>
          </a:p>
          <a:p>
            <a:pPr indent="-342900" lvl="0" marL="457200" marR="3820099" rtl="0" algn="l">
              <a:spcBef>
                <a:spcPts val="0"/>
              </a:spcBef>
              <a:spcAft>
                <a:spcPts val="0"/>
              </a:spcAft>
              <a:buSzPts val="1800"/>
              <a:buChar char="●"/>
            </a:pPr>
            <a:r>
              <a:rPr lang="en"/>
              <a:t>cuGraph: GPU accelerated graph algorithms</a:t>
            </a:r>
            <a:endParaRPr/>
          </a:p>
        </p:txBody>
      </p:sp>
      <p:pic>
        <p:nvPicPr>
          <p:cNvPr id="136" name="Google Shape;136;p23"/>
          <p:cNvPicPr preferRelativeResize="0"/>
          <p:nvPr/>
        </p:nvPicPr>
        <p:blipFill>
          <a:blip r:embed="rId3">
            <a:alphaModFix/>
          </a:blip>
          <a:stretch>
            <a:fillRect/>
          </a:stretch>
        </p:blipFill>
        <p:spPr>
          <a:xfrm>
            <a:off x="5091850" y="1152475"/>
            <a:ext cx="2021761" cy="1737525"/>
          </a:xfrm>
          <a:prstGeom prst="rect">
            <a:avLst/>
          </a:prstGeom>
          <a:noFill/>
          <a:ln cap="flat" cmpd="sng" w="9525">
            <a:solidFill>
              <a:srgbClr val="F7A91F"/>
            </a:solidFill>
            <a:prstDash val="solid"/>
            <a:round/>
            <a:headEnd len="sm" w="sm" type="none"/>
            <a:tailEnd len="sm" w="sm" type="none"/>
          </a:ln>
        </p:spPr>
      </p:pic>
      <p:pic>
        <p:nvPicPr>
          <p:cNvPr id="137" name="Google Shape;137;p23"/>
          <p:cNvPicPr preferRelativeResize="0"/>
          <p:nvPr/>
        </p:nvPicPr>
        <p:blipFill>
          <a:blip r:embed="rId4">
            <a:alphaModFix/>
          </a:blip>
          <a:stretch>
            <a:fillRect/>
          </a:stretch>
        </p:blipFill>
        <p:spPr>
          <a:xfrm>
            <a:off x="4623399" y="3170712"/>
            <a:ext cx="3992626" cy="1598900"/>
          </a:xfrm>
          <a:prstGeom prst="rect">
            <a:avLst/>
          </a:prstGeom>
          <a:noFill/>
          <a:ln cap="flat" cmpd="sng" w="9525">
            <a:solidFill>
              <a:srgbClr val="F7A91F"/>
            </a:solidFill>
            <a:prstDash val="solid"/>
            <a:round/>
            <a:headEnd len="sm" w="sm" type="none"/>
            <a:tailEnd len="sm" w="sm" type="none"/>
          </a:ln>
        </p:spPr>
      </p:pic>
      <p:pic>
        <p:nvPicPr>
          <p:cNvPr id="138" name="Google Shape;138;p23"/>
          <p:cNvPicPr preferRelativeResize="0"/>
          <p:nvPr/>
        </p:nvPicPr>
        <p:blipFill rotWithShape="1">
          <a:blip r:embed="rId5">
            <a:alphaModFix/>
          </a:blip>
          <a:srcRect b="0" l="8325" r="10366" t="0"/>
          <a:stretch/>
        </p:blipFill>
        <p:spPr>
          <a:xfrm>
            <a:off x="7235756" y="1152475"/>
            <a:ext cx="1596544" cy="1737525"/>
          </a:xfrm>
          <a:prstGeom prst="rect">
            <a:avLst/>
          </a:prstGeom>
          <a:noFill/>
          <a:ln cap="flat" cmpd="sng" w="9525">
            <a:solidFill>
              <a:srgbClr val="F7A91F"/>
            </a:solidFill>
            <a:prstDash val="solid"/>
            <a:round/>
            <a:headEnd len="sm" w="sm" type="none"/>
            <a:tailEnd len="sm" w="sm" type="none"/>
          </a:ln>
        </p:spPr>
      </p:pic>
      <p:pic>
        <p:nvPicPr>
          <p:cNvPr id="139" name="Google Shape;139;p23"/>
          <p:cNvPicPr preferRelativeResize="0"/>
          <p:nvPr/>
        </p:nvPicPr>
        <p:blipFill rotWithShape="1">
          <a:blip r:embed="rId6">
            <a:alphaModFix/>
          </a:blip>
          <a:srcRect b="23363" l="0" r="0" t="24844"/>
          <a:stretch/>
        </p:blipFill>
        <p:spPr>
          <a:xfrm>
            <a:off x="800650" y="3557125"/>
            <a:ext cx="3472692" cy="1011750"/>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Graph Features: Applying weights</a:t>
            </a:r>
            <a:endParaRPr/>
          </a:p>
        </p:txBody>
      </p:sp>
      <p:sp>
        <p:nvSpPr>
          <p:cNvPr id="145" name="Google Shape;145;p24"/>
          <p:cNvSpPr txBox="1"/>
          <p:nvPr>
            <p:ph idx="1" type="body"/>
          </p:nvPr>
        </p:nvSpPr>
        <p:spPr>
          <a:xfrm>
            <a:off x="311700" y="1152475"/>
            <a:ext cx="8415300" cy="158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 relationships can be influenced by number of factors of varying strength</a:t>
            </a:r>
            <a:endParaRPr/>
          </a:p>
          <a:p>
            <a:pPr indent="-342900" lvl="0" marL="457200" rtl="0" algn="l">
              <a:spcBef>
                <a:spcPts val="0"/>
              </a:spcBef>
              <a:spcAft>
                <a:spcPts val="0"/>
              </a:spcAft>
              <a:buSzPts val="1800"/>
              <a:buChar char="●"/>
            </a:pPr>
            <a:r>
              <a:rPr lang="en"/>
              <a:t>Graph edges, representative of links, can be weighted differently based on observed/</a:t>
            </a:r>
            <a:r>
              <a:rPr lang="en"/>
              <a:t>perceived</a:t>
            </a:r>
            <a:r>
              <a:rPr lang="en"/>
              <a:t> ‘real-world’ connectivity</a:t>
            </a:r>
            <a:endParaRPr/>
          </a:p>
          <a:p>
            <a:pPr indent="0" lvl="0" marL="0" rtl="0" algn="l">
              <a:spcBef>
                <a:spcPts val="1600"/>
              </a:spcBef>
              <a:spcAft>
                <a:spcPts val="1600"/>
              </a:spcAft>
              <a:buNone/>
            </a:pPr>
            <a:r>
              <a:t/>
            </a:r>
            <a:endParaRPr/>
          </a:p>
        </p:txBody>
      </p:sp>
      <p:sp>
        <p:nvSpPr>
          <p:cNvPr id="146" name="Google Shape;146;p24"/>
          <p:cNvSpPr txBox="1"/>
          <p:nvPr/>
        </p:nvSpPr>
        <p:spPr>
          <a:xfrm>
            <a:off x="311700" y="2571750"/>
            <a:ext cx="4716000" cy="196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Our Methodology: Based on baseline EDA and intuition, edge weights assigned based on importance (primary = 3, secondary = 2, tertiary = 1) and job/investment affiliation (job = 1, investment = 2)</a:t>
            </a:r>
            <a:endParaRPr sz="1800">
              <a:solidFill>
                <a:schemeClr val="lt2"/>
              </a:solidFill>
            </a:endParaRPr>
          </a:p>
        </p:txBody>
      </p:sp>
      <p:pic>
        <p:nvPicPr>
          <p:cNvPr id="147" name="Google Shape;147;p24"/>
          <p:cNvPicPr preferRelativeResize="0"/>
          <p:nvPr/>
        </p:nvPicPr>
        <p:blipFill>
          <a:blip r:embed="rId3">
            <a:alphaModFix/>
          </a:blip>
          <a:stretch>
            <a:fillRect/>
          </a:stretch>
        </p:blipFill>
        <p:spPr>
          <a:xfrm>
            <a:off x="5190650" y="2571750"/>
            <a:ext cx="3419475" cy="204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4734900" y="925050"/>
            <a:ext cx="4097399" cy="3992726"/>
          </a:xfrm>
          <a:prstGeom prst="rect">
            <a:avLst/>
          </a:prstGeom>
          <a:noFill/>
          <a:ln>
            <a:noFill/>
          </a:ln>
        </p:spPr>
      </p:pic>
      <p:sp>
        <p:nvSpPr>
          <p:cNvPr id="153" name="Google Shape;153;p25"/>
          <p:cNvSpPr txBox="1"/>
          <p:nvPr>
            <p:ph idx="1" type="body"/>
          </p:nvPr>
        </p:nvSpPr>
        <p:spPr>
          <a:xfrm>
            <a:off x="311700" y="1152475"/>
            <a:ext cx="5337600" cy="83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rPr>
              <a:t>Weighted edges represent real-world </a:t>
            </a:r>
            <a:r>
              <a:rPr lang="en">
                <a:solidFill>
                  <a:srgbClr val="666666"/>
                </a:solidFill>
              </a:rPr>
              <a:t>strengths</a:t>
            </a:r>
            <a:r>
              <a:rPr lang="en">
                <a:solidFill>
                  <a:srgbClr val="666666"/>
                </a:solidFill>
              </a:rPr>
              <a:t> of relationships</a:t>
            </a:r>
            <a:endParaRPr>
              <a:solidFill>
                <a:srgbClr val="666666"/>
              </a:solidFill>
            </a:endParaRPr>
          </a:p>
          <a:p>
            <a:pPr indent="0" lvl="0" marL="457200" rtl="0" algn="l">
              <a:spcBef>
                <a:spcPts val="1600"/>
              </a:spcBef>
              <a:spcAft>
                <a:spcPts val="1600"/>
              </a:spcAft>
              <a:buNone/>
            </a:pPr>
            <a:r>
              <a:t/>
            </a:r>
            <a:endParaRPr>
              <a:solidFill>
                <a:srgbClr val="666666"/>
              </a:solidFill>
            </a:endParaRPr>
          </a:p>
        </p:txBody>
      </p:sp>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Graph Features &amp; EDA:</a:t>
            </a:r>
            <a:r>
              <a:rPr lang="en">
                <a:solidFill>
                  <a:srgbClr val="000000"/>
                </a:solidFill>
              </a:rPr>
              <a:t> Pagerank, weighted vs. not</a:t>
            </a:r>
            <a:endParaRPr>
              <a:solidFill>
                <a:srgbClr val="000000"/>
              </a:solidFill>
            </a:endParaRPr>
          </a:p>
        </p:txBody>
      </p:sp>
      <p:pic>
        <p:nvPicPr>
          <p:cNvPr id="155" name="Google Shape;155;p25"/>
          <p:cNvPicPr preferRelativeResize="0"/>
          <p:nvPr/>
        </p:nvPicPr>
        <p:blipFill>
          <a:blip r:embed="rId4">
            <a:alphaModFix/>
          </a:blip>
          <a:stretch>
            <a:fillRect/>
          </a:stretch>
        </p:blipFill>
        <p:spPr>
          <a:xfrm>
            <a:off x="1006125" y="1992175"/>
            <a:ext cx="2956900" cy="262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a:t>
            </a:r>
            <a:r>
              <a:rPr lang="en"/>
              <a:t>Features &amp; EDA: Shortest path</a:t>
            </a:r>
            <a:endParaRPr/>
          </a:p>
        </p:txBody>
      </p:sp>
      <p:sp>
        <p:nvSpPr>
          <p:cNvPr id="161" name="Google Shape;161;p26"/>
          <p:cNvSpPr txBox="1"/>
          <p:nvPr>
            <p:ph idx="1" type="body"/>
          </p:nvPr>
        </p:nvSpPr>
        <p:spPr>
          <a:xfrm>
            <a:off x="311700" y="1304875"/>
            <a:ext cx="4365000" cy="373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shortest distance from a vertex on the graph to all other points on the graph</a:t>
            </a:r>
            <a:endParaRPr/>
          </a:p>
          <a:p>
            <a:pPr indent="-342900" lvl="0" marL="457200" rtl="0" algn="l">
              <a:spcBef>
                <a:spcPts val="0"/>
              </a:spcBef>
              <a:spcAft>
                <a:spcPts val="0"/>
              </a:spcAft>
              <a:buSzPts val="1800"/>
              <a:buChar char="●"/>
            </a:pPr>
            <a:r>
              <a:rPr lang="en"/>
              <a:t>How closely connected are investors and people to Pledge 1% companies?</a:t>
            </a:r>
            <a:endParaRPr/>
          </a:p>
          <a:p>
            <a:pPr indent="-342900" lvl="0" marL="457200" rtl="0" algn="l">
              <a:spcBef>
                <a:spcPts val="0"/>
              </a:spcBef>
              <a:spcAft>
                <a:spcPts val="0"/>
              </a:spcAft>
              <a:buSzPts val="1800"/>
              <a:buChar char="●"/>
            </a:pPr>
            <a:r>
              <a:rPr lang="en"/>
              <a:t>Weights based on type of relationship</a:t>
            </a:r>
            <a:endParaRPr/>
          </a:p>
          <a:p>
            <a:pPr indent="-342900" lvl="0" marL="457200" rtl="0" algn="l">
              <a:spcBef>
                <a:spcPts val="0"/>
              </a:spcBef>
              <a:spcAft>
                <a:spcPts val="0"/>
              </a:spcAft>
              <a:buSzPts val="1800"/>
              <a:buChar char="●"/>
            </a:pPr>
            <a:r>
              <a:rPr lang="en"/>
              <a:t>Turicreate calculates shortest path without directions</a:t>
            </a:r>
            <a:endParaRPr b="1"/>
          </a:p>
        </p:txBody>
      </p:sp>
      <p:pic>
        <p:nvPicPr>
          <p:cNvPr id="162" name="Google Shape;162;p26"/>
          <p:cNvPicPr preferRelativeResize="0"/>
          <p:nvPr/>
        </p:nvPicPr>
        <p:blipFill>
          <a:blip r:embed="rId3">
            <a:alphaModFix/>
          </a:blip>
          <a:stretch>
            <a:fillRect/>
          </a:stretch>
        </p:blipFill>
        <p:spPr>
          <a:xfrm>
            <a:off x="4901125" y="1152476"/>
            <a:ext cx="4017851" cy="3703975"/>
          </a:xfrm>
          <a:prstGeom prst="rect">
            <a:avLst/>
          </a:prstGeom>
          <a:noFill/>
          <a:ln>
            <a:noFill/>
          </a:ln>
        </p:spPr>
      </p:pic>
      <p:cxnSp>
        <p:nvCxnSpPr>
          <p:cNvPr id="163" name="Google Shape;163;p26"/>
          <p:cNvCxnSpPr/>
          <p:nvPr/>
        </p:nvCxnSpPr>
        <p:spPr>
          <a:xfrm flipH="1">
            <a:off x="6620200" y="1440725"/>
            <a:ext cx="197400" cy="444300"/>
          </a:xfrm>
          <a:prstGeom prst="straightConnector1">
            <a:avLst/>
          </a:prstGeom>
          <a:noFill/>
          <a:ln cap="flat" cmpd="sng" w="9525">
            <a:solidFill>
              <a:srgbClr val="FF0000"/>
            </a:solidFill>
            <a:prstDash val="solid"/>
            <a:round/>
            <a:headEnd len="med" w="med" type="none"/>
            <a:tailEnd len="med" w="med" type="none"/>
          </a:ln>
        </p:spPr>
      </p:cxnSp>
      <p:cxnSp>
        <p:nvCxnSpPr>
          <p:cNvPr id="164" name="Google Shape;164;p26"/>
          <p:cNvCxnSpPr/>
          <p:nvPr/>
        </p:nvCxnSpPr>
        <p:spPr>
          <a:xfrm flipH="1">
            <a:off x="6611200" y="1885025"/>
            <a:ext cx="9000" cy="570000"/>
          </a:xfrm>
          <a:prstGeom prst="straightConnector1">
            <a:avLst/>
          </a:prstGeom>
          <a:noFill/>
          <a:ln cap="flat" cmpd="sng" w="9525">
            <a:solidFill>
              <a:srgbClr val="FF0000"/>
            </a:solidFill>
            <a:prstDash val="solid"/>
            <a:round/>
            <a:headEnd len="med" w="med" type="none"/>
            <a:tailEnd len="med" w="med" type="none"/>
          </a:ln>
        </p:spPr>
      </p:cxnSp>
      <p:cxnSp>
        <p:nvCxnSpPr>
          <p:cNvPr id="165" name="Google Shape;165;p26"/>
          <p:cNvCxnSpPr/>
          <p:nvPr/>
        </p:nvCxnSpPr>
        <p:spPr>
          <a:xfrm>
            <a:off x="6606650" y="2455050"/>
            <a:ext cx="323100" cy="538500"/>
          </a:xfrm>
          <a:prstGeom prst="straightConnector1">
            <a:avLst/>
          </a:prstGeom>
          <a:noFill/>
          <a:ln cap="flat" cmpd="sng" w="9525">
            <a:solidFill>
              <a:srgbClr val="FF0000"/>
            </a:solidFill>
            <a:prstDash val="solid"/>
            <a:round/>
            <a:headEnd len="med" w="med" type="none"/>
            <a:tailEnd len="med" w="med" type="none"/>
          </a:ln>
        </p:spPr>
      </p:cxnSp>
      <p:sp>
        <p:nvSpPr>
          <p:cNvPr id="166" name="Google Shape;166;p26"/>
          <p:cNvSpPr txBox="1"/>
          <p:nvPr/>
        </p:nvSpPr>
        <p:spPr>
          <a:xfrm>
            <a:off x="6754775" y="1409325"/>
            <a:ext cx="15888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Shortest path: 3</a:t>
            </a:r>
            <a:endParaRPr>
              <a:solidFill>
                <a:srgbClr val="980000"/>
              </a:solidFill>
            </a:endParaRPr>
          </a:p>
        </p:txBody>
      </p:sp>
      <p:cxnSp>
        <p:nvCxnSpPr>
          <p:cNvPr id="167" name="Google Shape;167;p26"/>
          <p:cNvCxnSpPr/>
          <p:nvPr/>
        </p:nvCxnSpPr>
        <p:spPr>
          <a:xfrm flipH="1" rot="10800000">
            <a:off x="6382250" y="3016000"/>
            <a:ext cx="570000" cy="264900"/>
          </a:xfrm>
          <a:prstGeom prst="straightConnector1">
            <a:avLst/>
          </a:prstGeom>
          <a:noFill/>
          <a:ln cap="flat" cmpd="sng" w="9525">
            <a:solidFill>
              <a:srgbClr val="0000FF"/>
            </a:solidFill>
            <a:prstDash val="solid"/>
            <a:round/>
            <a:headEnd len="med" w="med" type="none"/>
            <a:tailEnd len="med" w="med" type="none"/>
          </a:ln>
        </p:spPr>
      </p:cxnSp>
      <p:cxnSp>
        <p:nvCxnSpPr>
          <p:cNvPr id="168" name="Google Shape;168;p26"/>
          <p:cNvCxnSpPr/>
          <p:nvPr/>
        </p:nvCxnSpPr>
        <p:spPr>
          <a:xfrm flipH="1" rot="10800000">
            <a:off x="6171300" y="3276525"/>
            <a:ext cx="224400" cy="408300"/>
          </a:xfrm>
          <a:prstGeom prst="straightConnector1">
            <a:avLst/>
          </a:prstGeom>
          <a:noFill/>
          <a:ln cap="flat" cmpd="sng" w="9525">
            <a:solidFill>
              <a:srgbClr val="0000FF"/>
            </a:solidFill>
            <a:prstDash val="solid"/>
            <a:round/>
            <a:headEnd len="med" w="med" type="none"/>
            <a:tailEnd len="med" w="med" type="none"/>
          </a:ln>
        </p:spPr>
      </p:cxnSp>
      <p:sp>
        <p:nvSpPr>
          <p:cNvPr id="169" name="Google Shape;169;p26"/>
          <p:cNvSpPr txBox="1"/>
          <p:nvPr/>
        </p:nvSpPr>
        <p:spPr>
          <a:xfrm>
            <a:off x="5430750" y="3662375"/>
            <a:ext cx="15888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Shortest path: 2</a:t>
            </a:r>
            <a:endParaRPr>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Features &amp; EDA:</a:t>
            </a:r>
            <a:r>
              <a:rPr lang="en"/>
              <a:t> Degrees</a:t>
            </a:r>
            <a:endParaRPr/>
          </a:p>
        </p:txBody>
      </p:sp>
      <p:sp>
        <p:nvSpPr>
          <p:cNvPr id="175" name="Google Shape;175;p27"/>
          <p:cNvSpPr txBox="1"/>
          <p:nvPr>
            <p:ph idx="1" type="body"/>
          </p:nvPr>
        </p:nvSpPr>
        <p:spPr>
          <a:xfrm>
            <a:off x="4905625" y="1152475"/>
            <a:ext cx="392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Degree is a measure of how many other nodes each vertex is connected to.</a:t>
            </a:r>
            <a:br>
              <a:rPr lang="en"/>
            </a:br>
            <a:br>
              <a:rPr lang="en"/>
            </a:br>
            <a:r>
              <a:rPr lang="en"/>
              <a:t>Many vertices in this graph aren’t well connected.</a:t>
            </a:r>
            <a:br>
              <a:rPr lang="en"/>
            </a:br>
            <a:br>
              <a:rPr lang="en"/>
            </a:br>
            <a:r>
              <a:rPr lang="en"/>
              <a:t>Rank is calculated as the number of vertices minus the number of connected components.</a:t>
            </a:r>
            <a:endParaRPr/>
          </a:p>
        </p:txBody>
      </p:sp>
      <p:pic>
        <p:nvPicPr>
          <p:cNvPr id="176" name="Google Shape;176;p27"/>
          <p:cNvPicPr preferRelativeResize="0"/>
          <p:nvPr/>
        </p:nvPicPr>
        <p:blipFill>
          <a:blip r:embed="rId3">
            <a:alphaModFix/>
          </a:blip>
          <a:stretch>
            <a:fillRect/>
          </a:stretch>
        </p:blipFill>
        <p:spPr>
          <a:xfrm>
            <a:off x="440269" y="1238782"/>
            <a:ext cx="4324451" cy="1521075"/>
          </a:xfrm>
          <a:prstGeom prst="rect">
            <a:avLst/>
          </a:prstGeom>
          <a:noFill/>
          <a:ln>
            <a:noFill/>
          </a:ln>
        </p:spPr>
      </p:pic>
      <p:pic>
        <p:nvPicPr>
          <p:cNvPr id="177" name="Google Shape;177;p27"/>
          <p:cNvPicPr preferRelativeResize="0"/>
          <p:nvPr/>
        </p:nvPicPr>
        <p:blipFill>
          <a:blip r:embed="rId4">
            <a:alphaModFix/>
          </a:blip>
          <a:stretch>
            <a:fillRect/>
          </a:stretch>
        </p:blipFill>
        <p:spPr>
          <a:xfrm>
            <a:off x="440269" y="2887963"/>
            <a:ext cx="4324449" cy="15946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Features &amp; EDA: k-Core decomposition</a:t>
            </a:r>
            <a:endParaRPr/>
          </a:p>
        </p:txBody>
      </p:sp>
      <p:sp>
        <p:nvSpPr>
          <p:cNvPr id="183" name="Google Shape;183;p28"/>
          <p:cNvSpPr txBox="1"/>
          <p:nvPr>
            <p:ph idx="1" type="body"/>
          </p:nvPr>
        </p:nvSpPr>
        <p:spPr>
          <a:xfrm>
            <a:off x="278325" y="1823600"/>
            <a:ext cx="8520600" cy="20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K-Core looks at how many other </a:t>
            </a:r>
            <a:br>
              <a:rPr lang="en"/>
            </a:br>
            <a:r>
              <a:rPr lang="en"/>
              <a:t>vertices each </a:t>
            </a:r>
            <a:r>
              <a:rPr lang="en"/>
              <a:t>vertex</a:t>
            </a:r>
            <a:r>
              <a:rPr lang="en"/>
              <a:t> is connected to.</a:t>
            </a:r>
            <a:endParaRPr/>
          </a:p>
          <a:p>
            <a:pPr indent="0" lvl="0" marL="0" rtl="0" algn="l">
              <a:spcBef>
                <a:spcPts val="1600"/>
              </a:spcBef>
              <a:spcAft>
                <a:spcPts val="0"/>
              </a:spcAft>
              <a:buNone/>
            </a:pPr>
            <a:r>
              <a:rPr lang="en"/>
              <a:t>Measure of connectedness </a:t>
            </a:r>
            <a:br>
              <a:rPr lang="en"/>
            </a:br>
            <a:r>
              <a:rPr lang="en"/>
              <a:t>within the graph.</a:t>
            </a:r>
            <a:endParaRPr/>
          </a:p>
          <a:p>
            <a:pPr indent="0" lvl="0" marL="0" rtl="0" algn="l">
              <a:spcBef>
                <a:spcPts val="1600"/>
              </a:spcBef>
              <a:spcAft>
                <a:spcPts val="1600"/>
              </a:spcAft>
              <a:buNone/>
            </a:pPr>
            <a:r>
              <a:rPr lang="en"/>
              <a:t>Are companies/people in higher</a:t>
            </a:r>
            <a:br>
              <a:rPr lang="en"/>
            </a:br>
            <a:r>
              <a:rPr lang="en"/>
              <a:t>K-Cores also more likely to invest?</a:t>
            </a:r>
            <a:endParaRPr/>
          </a:p>
        </p:txBody>
      </p:sp>
      <p:pic>
        <p:nvPicPr>
          <p:cNvPr id="184" name="Google Shape;184;p28"/>
          <p:cNvPicPr preferRelativeResize="0"/>
          <p:nvPr/>
        </p:nvPicPr>
        <p:blipFill>
          <a:blip r:embed="rId3">
            <a:alphaModFix/>
          </a:blip>
          <a:stretch>
            <a:fillRect/>
          </a:stretch>
        </p:blipFill>
        <p:spPr>
          <a:xfrm>
            <a:off x="5247976" y="1273574"/>
            <a:ext cx="3178600" cy="350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One Hot Encoding</a:t>
            </a:r>
            <a:endParaRPr/>
          </a:p>
        </p:txBody>
      </p:sp>
      <p:sp>
        <p:nvSpPr>
          <p:cNvPr id="190" name="Google Shape;190;p29"/>
          <p:cNvSpPr txBox="1"/>
          <p:nvPr>
            <p:ph idx="1" type="body"/>
          </p:nvPr>
        </p:nvSpPr>
        <p:spPr>
          <a:xfrm>
            <a:off x="311700" y="1152475"/>
            <a:ext cx="8230500" cy="368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hot encoding of industry &amp; country(Best)</a:t>
            </a:r>
            <a:endParaRPr/>
          </a:p>
          <a:p>
            <a:pPr indent="-342900" lvl="0" marL="457200" rtl="0" algn="l">
              <a:spcBef>
                <a:spcPts val="0"/>
              </a:spcBef>
              <a:spcAft>
                <a:spcPts val="0"/>
              </a:spcAft>
              <a:buSzPts val="1800"/>
              <a:buChar char="●"/>
            </a:pPr>
            <a:r>
              <a:rPr lang="en"/>
              <a:t>Turning categorical variables into binary vectors</a:t>
            </a:r>
            <a:endParaRPr/>
          </a:p>
          <a:p>
            <a:pPr indent="-342900" lvl="0" marL="457200" rtl="0" algn="l">
              <a:spcBef>
                <a:spcPts val="0"/>
              </a:spcBef>
              <a:spcAft>
                <a:spcPts val="0"/>
              </a:spcAft>
              <a:buSzPts val="1800"/>
              <a:buChar char="●"/>
            </a:pPr>
            <a:r>
              <a:rPr lang="en"/>
              <a:t>Positive: no order/</a:t>
            </a:r>
            <a:r>
              <a:rPr lang="en"/>
              <a:t>hierarchy</a:t>
            </a:r>
            <a:r>
              <a:rPr lang="en"/>
              <a:t>/weighting issues</a:t>
            </a:r>
            <a:endParaRPr/>
          </a:p>
          <a:p>
            <a:pPr indent="-342900" lvl="0" marL="457200" rtl="0" algn="l">
              <a:spcBef>
                <a:spcPts val="0"/>
              </a:spcBef>
              <a:spcAft>
                <a:spcPts val="0"/>
              </a:spcAft>
              <a:buSzPts val="1800"/>
              <a:buChar char="●"/>
            </a:pPr>
            <a:r>
              <a:rPr lang="en"/>
              <a:t>Negative: adds a lot more columns!</a:t>
            </a:r>
            <a:endParaRPr/>
          </a:p>
          <a:p>
            <a:pPr indent="0" lvl="0" marL="0" rtl="0" algn="l">
              <a:spcBef>
                <a:spcPts val="1600"/>
              </a:spcBef>
              <a:spcAft>
                <a:spcPts val="1600"/>
              </a:spcAft>
              <a:buNone/>
            </a:pPr>
            <a:r>
              <a:t/>
            </a:r>
            <a:endParaRPr/>
          </a:p>
        </p:txBody>
      </p:sp>
      <p:pic>
        <p:nvPicPr>
          <p:cNvPr id="191" name="Google Shape;191;p29"/>
          <p:cNvPicPr preferRelativeResize="0"/>
          <p:nvPr/>
        </p:nvPicPr>
        <p:blipFill rotWithShape="1">
          <a:blip r:embed="rId3">
            <a:alphaModFix/>
          </a:blip>
          <a:srcRect b="0" l="4662" r="0" t="0"/>
          <a:stretch/>
        </p:blipFill>
        <p:spPr>
          <a:xfrm>
            <a:off x="4572012" y="2661550"/>
            <a:ext cx="4154974" cy="2141350"/>
          </a:xfrm>
          <a:prstGeom prst="rect">
            <a:avLst/>
          </a:prstGeom>
          <a:noFill/>
          <a:ln>
            <a:noFill/>
          </a:ln>
        </p:spPr>
      </p:pic>
      <p:pic>
        <p:nvPicPr>
          <p:cNvPr id="192" name="Google Shape;192;p29"/>
          <p:cNvPicPr preferRelativeResize="0"/>
          <p:nvPr/>
        </p:nvPicPr>
        <p:blipFill>
          <a:blip r:embed="rId4">
            <a:alphaModFix/>
          </a:blip>
          <a:stretch>
            <a:fillRect/>
          </a:stretch>
        </p:blipFill>
        <p:spPr>
          <a:xfrm>
            <a:off x="583875" y="2992823"/>
            <a:ext cx="4559625" cy="147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(cont’d)</a:t>
            </a:r>
            <a:endParaRPr/>
          </a:p>
        </p:txBody>
      </p:sp>
      <p:sp>
        <p:nvSpPr>
          <p:cNvPr id="198" name="Google Shape;198;p30"/>
          <p:cNvSpPr txBox="1"/>
          <p:nvPr>
            <p:ph idx="1" type="body"/>
          </p:nvPr>
        </p:nvSpPr>
        <p:spPr>
          <a:xfrm>
            <a:off x="311700" y="1152475"/>
            <a:ext cx="8520600" cy="368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Ordinal scaling for employee_count</a:t>
            </a:r>
            <a:endParaRPr/>
          </a:p>
          <a:p>
            <a:pPr indent="-317500" lvl="1" marL="914400" rtl="0" algn="l">
              <a:spcBef>
                <a:spcPts val="0"/>
              </a:spcBef>
              <a:spcAft>
                <a:spcPts val="0"/>
              </a:spcAft>
              <a:buSzPts val="1400"/>
              <a:buChar char="○"/>
            </a:pPr>
            <a:r>
              <a:rPr lang="en"/>
              <a:t>1-10: 1</a:t>
            </a:r>
            <a:endParaRPr/>
          </a:p>
          <a:p>
            <a:pPr indent="-317500" lvl="1" marL="914400" rtl="0" algn="l">
              <a:spcBef>
                <a:spcPts val="0"/>
              </a:spcBef>
              <a:spcAft>
                <a:spcPts val="0"/>
              </a:spcAft>
              <a:buSzPts val="1400"/>
              <a:buChar char="○"/>
            </a:pPr>
            <a:r>
              <a:rPr lang="en"/>
              <a:t>11-50: 2</a:t>
            </a:r>
            <a:endParaRPr/>
          </a:p>
          <a:p>
            <a:pPr indent="-317500" lvl="1" marL="914400" rtl="0" algn="l">
              <a:spcBef>
                <a:spcPts val="0"/>
              </a:spcBef>
              <a:spcAft>
                <a:spcPts val="0"/>
              </a:spcAft>
              <a:buSzPts val="1400"/>
              <a:buChar char="○"/>
            </a:pPr>
            <a:r>
              <a:rPr lang="en"/>
              <a:t>51-100: 3</a:t>
            </a:r>
            <a:endParaRPr/>
          </a:p>
          <a:p>
            <a:pPr indent="-317500" lvl="1" marL="914400" rtl="0" algn="l">
              <a:spcBef>
                <a:spcPts val="0"/>
              </a:spcBef>
              <a:spcAft>
                <a:spcPts val="0"/>
              </a:spcAft>
              <a:buSzPts val="1400"/>
              <a:buChar char="○"/>
            </a:pPr>
            <a:r>
              <a:rPr lang="en"/>
              <a:t>etc</a:t>
            </a:r>
            <a:endParaRPr/>
          </a:p>
          <a:p>
            <a:pPr indent="-342900" lvl="0" marL="457200" rtl="0" algn="l">
              <a:spcBef>
                <a:spcPts val="0"/>
              </a:spcBef>
              <a:spcAft>
                <a:spcPts val="0"/>
              </a:spcAft>
              <a:buSzPts val="1800"/>
              <a:buChar char="●"/>
            </a:pPr>
            <a:r>
              <a:rPr lang="en"/>
              <a:t>Linear regression imputation of numeric variables</a:t>
            </a:r>
            <a:endParaRPr/>
          </a:p>
          <a:p>
            <a:pPr indent="-342900" lvl="0" marL="457200" rtl="0" algn="l">
              <a:spcBef>
                <a:spcPts val="0"/>
              </a:spcBef>
              <a:spcAft>
                <a:spcPts val="0"/>
              </a:spcAft>
              <a:buSzPts val="1800"/>
              <a:buChar char="●"/>
            </a:pPr>
            <a:r>
              <a:rPr lang="en"/>
              <a:t>Logistic regression imputation of binary variables</a:t>
            </a:r>
            <a:endParaRPr/>
          </a:p>
          <a:p>
            <a:pPr indent="-342900" lvl="0" marL="457200" rtl="0" algn="l">
              <a:spcBef>
                <a:spcPts val="0"/>
              </a:spcBef>
              <a:spcAft>
                <a:spcPts val="0"/>
              </a:spcAft>
              <a:buSzPts val="1800"/>
              <a:buChar char="●"/>
            </a:pPr>
            <a:r>
              <a:rPr lang="en"/>
              <a:t>Scaling - StandardScaler(Best)</a:t>
            </a:r>
            <a:endParaRPr/>
          </a:p>
        </p:txBody>
      </p:sp>
      <p:pic>
        <p:nvPicPr>
          <p:cNvPr id="199" name="Google Shape;199;p30"/>
          <p:cNvPicPr preferRelativeResize="0"/>
          <p:nvPr/>
        </p:nvPicPr>
        <p:blipFill>
          <a:blip r:embed="rId3">
            <a:alphaModFix/>
          </a:blip>
          <a:stretch>
            <a:fillRect/>
          </a:stretch>
        </p:blipFill>
        <p:spPr>
          <a:xfrm>
            <a:off x="5876275" y="3196325"/>
            <a:ext cx="2928101" cy="1699499"/>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57750" y="1548188"/>
            <a:ext cx="827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Summary</a:t>
            </a:r>
            <a:endParaRPr/>
          </a:p>
        </p:txBody>
      </p:sp>
      <p:sp>
        <p:nvSpPr>
          <p:cNvPr id="205" name="Google Shape;205;p31"/>
          <p:cNvSpPr txBox="1"/>
          <p:nvPr>
            <p:ph idx="1" type="body"/>
          </p:nvPr>
        </p:nvSpPr>
        <p:spPr>
          <a:xfrm>
            <a:off x="235200" y="2184150"/>
            <a:ext cx="8520600" cy="278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we picked our models</a:t>
            </a:r>
            <a:endParaRPr/>
          </a:p>
          <a:p>
            <a:pPr indent="-342900" lvl="0" marL="457200" rtl="0" algn="l">
              <a:spcBef>
                <a:spcPts val="0"/>
              </a:spcBef>
              <a:spcAft>
                <a:spcPts val="0"/>
              </a:spcAft>
              <a:buSzPts val="1800"/>
              <a:buChar char="●"/>
            </a:pPr>
            <a:r>
              <a:rPr lang="en"/>
              <a:t>Train/Test split of dataset</a:t>
            </a:r>
            <a:endParaRPr/>
          </a:p>
          <a:p>
            <a:pPr indent="-342900" lvl="0" marL="457200" rtl="0" algn="l">
              <a:spcBef>
                <a:spcPts val="0"/>
              </a:spcBef>
              <a:spcAft>
                <a:spcPts val="0"/>
              </a:spcAft>
              <a:buSzPts val="1800"/>
              <a:buChar char="●"/>
            </a:pPr>
            <a:r>
              <a:rPr lang="en"/>
              <a:t>PCA</a:t>
            </a:r>
            <a:endParaRPr/>
          </a:p>
          <a:p>
            <a:pPr indent="-342900" lvl="0" marL="457200" rtl="0" algn="l">
              <a:spcBef>
                <a:spcPts val="0"/>
              </a:spcBef>
              <a:spcAft>
                <a:spcPts val="0"/>
              </a:spcAft>
              <a:buSzPts val="1800"/>
              <a:buChar char="●"/>
            </a:pPr>
            <a:r>
              <a:rPr lang="en"/>
              <a:t>Set up model pipeline</a:t>
            </a:r>
            <a:endParaRPr/>
          </a:p>
          <a:p>
            <a:pPr indent="-342900" lvl="0" marL="457200" rtl="0" algn="l">
              <a:spcBef>
                <a:spcPts val="0"/>
              </a:spcBef>
              <a:spcAft>
                <a:spcPts val="0"/>
              </a:spcAft>
              <a:buSzPts val="1800"/>
              <a:buChar char="●"/>
            </a:pPr>
            <a:r>
              <a:rPr lang="en"/>
              <a:t>Iterate over to find best graph features</a:t>
            </a:r>
            <a:endParaRPr/>
          </a:p>
          <a:p>
            <a:pPr indent="-342900" lvl="0" marL="457200" rtl="0" algn="l">
              <a:spcBef>
                <a:spcPts val="0"/>
              </a:spcBef>
              <a:spcAft>
                <a:spcPts val="0"/>
              </a:spcAft>
              <a:buSzPts val="1800"/>
              <a:buChar char="●"/>
            </a:pPr>
            <a:r>
              <a:rPr lang="en"/>
              <a:t>Integrate Graph and Baseline features</a:t>
            </a:r>
            <a:endParaRPr/>
          </a:p>
          <a:p>
            <a:pPr indent="-342900" lvl="0" marL="457200" rtl="0" algn="l">
              <a:spcBef>
                <a:spcPts val="0"/>
              </a:spcBef>
              <a:spcAft>
                <a:spcPts val="0"/>
              </a:spcAft>
              <a:buSzPts val="1800"/>
              <a:buChar char="●"/>
            </a:pPr>
            <a:r>
              <a:rPr lang="en"/>
              <a:t>Run the model (Bootstrapping)</a:t>
            </a:r>
            <a:endParaRPr/>
          </a:p>
          <a:p>
            <a:pPr indent="-342900" lvl="0" marL="457200" rtl="0" algn="l">
              <a:spcBef>
                <a:spcPts val="0"/>
              </a:spcBef>
              <a:spcAft>
                <a:spcPts val="0"/>
              </a:spcAft>
              <a:buSzPts val="1800"/>
              <a:buChar char="●"/>
            </a:pPr>
            <a:r>
              <a:rPr lang="en"/>
              <a:t>Tabulate results</a:t>
            </a:r>
            <a:endParaRPr/>
          </a:p>
          <a:p>
            <a:pPr indent="0" lvl="0" marL="914400" rtl="0" algn="l">
              <a:spcBef>
                <a:spcPts val="1600"/>
              </a:spcBef>
              <a:spcAft>
                <a:spcPts val="1600"/>
              </a:spcAft>
              <a:buNone/>
            </a:pPr>
            <a:r>
              <a:t/>
            </a:r>
            <a:endParaRPr/>
          </a:p>
        </p:txBody>
      </p:sp>
      <p:pic>
        <p:nvPicPr>
          <p:cNvPr id="206" name="Google Shape;206;p31"/>
          <p:cNvPicPr preferRelativeResize="0"/>
          <p:nvPr/>
        </p:nvPicPr>
        <p:blipFill rotWithShape="1">
          <a:blip r:embed="rId3">
            <a:alphaModFix/>
          </a:blip>
          <a:srcRect b="5553" l="2093" r="3191" t="0"/>
          <a:stretch/>
        </p:blipFill>
        <p:spPr>
          <a:xfrm>
            <a:off x="790925" y="277400"/>
            <a:ext cx="7475323" cy="1140500"/>
          </a:xfrm>
          <a:prstGeom prst="rect">
            <a:avLst/>
          </a:prstGeom>
          <a:noFill/>
          <a:ln cap="flat" cmpd="sng" w="9525">
            <a:solidFill>
              <a:srgbClr val="F7A91F"/>
            </a:solidFill>
            <a:prstDash val="solid"/>
            <a:round/>
            <a:headEnd len="sm" w="sm" type="none"/>
            <a:tailEnd len="sm" w="sm" type="none"/>
          </a:ln>
        </p:spPr>
      </p:pic>
      <p:pic>
        <p:nvPicPr>
          <p:cNvPr id="207" name="Google Shape;207;p31"/>
          <p:cNvPicPr preferRelativeResize="0"/>
          <p:nvPr/>
        </p:nvPicPr>
        <p:blipFill rotWithShape="1">
          <a:blip r:embed="rId4">
            <a:alphaModFix/>
          </a:blip>
          <a:srcRect b="0" l="0" r="13141" t="0"/>
          <a:stretch/>
        </p:blipFill>
        <p:spPr>
          <a:xfrm>
            <a:off x="5030000" y="3293250"/>
            <a:ext cx="3236249" cy="1582475"/>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last time….</a:t>
            </a:r>
            <a:endParaRPr/>
          </a:p>
          <a:p>
            <a:pPr indent="0" lvl="0" marL="0" rtl="0" algn="l">
              <a:spcBef>
                <a:spcPts val="0"/>
              </a:spcBef>
              <a:spcAft>
                <a:spcPts val="0"/>
              </a:spcAft>
              <a:buNone/>
            </a:pPr>
            <a:r>
              <a:t/>
            </a:r>
            <a:endParaRPr>
              <a:solidFill>
                <a:srgbClr val="FFFFFF"/>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E9E9E"/>
              </a:buClr>
              <a:buSzPts val="1800"/>
              <a:buChar char="●"/>
            </a:pPr>
            <a:r>
              <a:rPr lang="en">
                <a:solidFill>
                  <a:srgbClr val="9E9E9E"/>
                </a:solidFill>
              </a:rPr>
              <a:t>M</a:t>
            </a:r>
            <a:r>
              <a:rPr lang="en">
                <a:solidFill>
                  <a:srgbClr val="9E9E9E"/>
                </a:solidFill>
              </a:rPr>
              <a:t>ovement of corporate philanthropy, via a membership model</a:t>
            </a:r>
            <a:endParaRPr>
              <a:solidFill>
                <a:srgbClr val="9E9E9E"/>
              </a:solidFill>
            </a:endParaRPr>
          </a:p>
          <a:p>
            <a:pPr indent="-342900" lvl="0" marL="457200" rtl="0" algn="l">
              <a:spcBef>
                <a:spcPts val="0"/>
              </a:spcBef>
              <a:spcAft>
                <a:spcPts val="0"/>
              </a:spcAft>
              <a:buClr>
                <a:srgbClr val="9E9E9E"/>
              </a:buClr>
              <a:buSzPts val="1800"/>
              <a:buChar char="●"/>
            </a:pPr>
            <a:r>
              <a:rPr lang="en">
                <a:solidFill>
                  <a:srgbClr val="9E9E9E"/>
                </a:solidFill>
              </a:rPr>
              <a:t>More than </a:t>
            </a:r>
            <a:r>
              <a:rPr lang="en">
                <a:solidFill>
                  <a:srgbClr val="9E9E9E"/>
                </a:solidFill>
              </a:rPr>
              <a:t>12,000 companies</a:t>
            </a:r>
            <a:r>
              <a:rPr lang="en">
                <a:solidFill>
                  <a:srgbClr val="9E9E9E"/>
                </a:solidFill>
              </a:rPr>
              <a:t> in over 100 </a:t>
            </a:r>
            <a:r>
              <a:rPr lang="en">
                <a:solidFill>
                  <a:srgbClr val="9E9E9E"/>
                </a:solidFill>
              </a:rPr>
              <a:t>countries committed to giving back</a:t>
            </a:r>
            <a:endParaRPr>
              <a:solidFill>
                <a:srgbClr val="9E9E9E"/>
              </a:solidFill>
            </a:endParaRPr>
          </a:p>
          <a:p>
            <a:pPr indent="-342900" lvl="0" marL="457200" rtl="0" algn="l">
              <a:spcBef>
                <a:spcPts val="0"/>
              </a:spcBef>
              <a:spcAft>
                <a:spcPts val="0"/>
              </a:spcAft>
              <a:buClr>
                <a:srgbClr val="9E9E9E"/>
              </a:buClr>
              <a:buSzPts val="1800"/>
              <a:buChar char="●"/>
            </a:pPr>
            <a:r>
              <a:rPr lang="en">
                <a:solidFill>
                  <a:srgbClr val="9E9E9E"/>
                </a:solidFill>
              </a:rPr>
              <a:t>Membership requirements: CEO/Senior Exec sign-off &amp; website</a:t>
            </a:r>
            <a:endParaRPr>
              <a:solidFill>
                <a:srgbClr val="9E9E9E"/>
              </a:solidFill>
            </a:endParaRPr>
          </a:p>
          <a:p>
            <a:pPr indent="-342900" lvl="0" marL="457200" rtl="0" algn="l">
              <a:spcBef>
                <a:spcPts val="0"/>
              </a:spcBef>
              <a:spcAft>
                <a:spcPts val="0"/>
              </a:spcAft>
              <a:buSzPts val="1800"/>
              <a:buChar char="●"/>
            </a:pPr>
            <a:r>
              <a:rPr lang="en"/>
              <a:t>Pledge types</a:t>
            </a:r>
            <a:endParaRPr/>
          </a:p>
          <a:p>
            <a:pPr indent="-342900" lvl="1" marL="914400" rtl="0" algn="l">
              <a:spcBef>
                <a:spcPts val="0"/>
              </a:spcBef>
              <a:spcAft>
                <a:spcPts val="0"/>
              </a:spcAft>
              <a:buSzPts val="1800"/>
              <a:buChar char="○"/>
            </a:pPr>
            <a:r>
              <a:rPr lang="en" sz="1800"/>
              <a:t>1% of </a:t>
            </a:r>
            <a:r>
              <a:rPr lang="en" sz="1800">
                <a:solidFill>
                  <a:srgbClr val="FFFFFF"/>
                </a:solidFill>
              </a:rPr>
              <a:t>equity</a:t>
            </a:r>
            <a:endParaRPr sz="1800">
              <a:solidFill>
                <a:srgbClr val="FFFFFF"/>
              </a:solidFill>
            </a:endParaRPr>
          </a:p>
          <a:p>
            <a:pPr indent="-342900" lvl="1" marL="914400" rtl="0" algn="l">
              <a:spcBef>
                <a:spcPts val="0"/>
              </a:spcBef>
              <a:spcAft>
                <a:spcPts val="0"/>
              </a:spcAft>
              <a:buSzPts val="1800"/>
              <a:buChar char="○"/>
            </a:pPr>
            <a:r>
              <a:rPr lang="en" sz="1800"/>
              <a:t>1% of staff </a:t>
            </a:r>
            <a:r>
              <a:rPr lang="en" sz="1800">
                <a:solidFill>
                  <a:srgbClr val="FFFFFF"/>
                </a:solidFill>
              </a:rPr>
              <a:t>time</a:t>
            </a:r>
            <a:endParaRPr sz="1800">
              <a:solidFill>
                <a:srgbClr val="FFFFFF"/>
              </a:solidFill>
            </a:endParaRPr>
          </a:p>
          <a:p>
            <a:pPr indent="-342900" lvl="1" marL="914400" rtl="0" algn="l">
              <a:spcBef>
                <a:spcPts val="0"/>
              </a:spcBef>
              <a:spcAft>
                <a:spcPts val="0"/>
              </a:spcAft>
              <a:buSzPts val="1800"/>
              <a:buChar char="○"/>
            </a:pPr>
            <a:r>
              <a:rPr lang="en" sz="1800"/>
              <a:t>1% of </a:t>
            </a:r>
            <a:r>
              <a:rPr lang="en" sz="1800">
                <a:solidFill>
                  <a:srgbClr val="FFFFFF"/>
                </a:solidFill>
              </a:rPr>
              <a:t>product</a:t>
            </a:r>
            <a:endParaRPr sz="1800">
              <a:solidFill>
                <a:srgbClr val="FFFFFF"/>
              </a:solidFill>
            </a:endParaRPr>
          </a:p>
          <a:p>
            <a:pPr indent="-342900" lvl="1" marL="914400" rtl="0" algn="l">
              <a:spcBef>
                <a:spcPts val="0"/>
              </a:spcBef>
              <a:spcAft>
                <a:spcPts val="0"/>
              </a:spcAft>
              <a:buSzPts val="1800"/>
              <a:buChar char="○"/>
            </a:pPr>
            <a:r>
              <a:rPr lang="en" sz="1800"/>
              <a:t>1% of company </a:t>
            </a:r>
            <a:r>
              <a:rPr lang="en" sz="1800">
                <a:solidFill>
                  <a:schemeClr val="dk1"/>
                </a:solidFill>
              </a:rPr>
              <a:t>profit</a:t>
            </a:r>
            <a:endParaRPr sz="1800">
              <a:solidFill>
                <a:schemeClr val="dk1"/>
              </a:solidFill>
            </a:endParaRPr>
          </a:p>
        </p:txBody>
      </p:sp>
      <p:pic>
        <p:nvPicPr>
          <p:cNvPr id="64" name="Google Shape;64;p14"/>
          <p:cNvPicPr preferRelativeResize="0"/>
          <p:nvPr/>
        </p:nvPicPr>
        <p:blipFill rotWithShape="1">
          <a:blip r:embed="rId3">
            <a:alphaModFix/>
          </a:blip>
          <a:srcRect b="14396" l="0" r="4852" t="9308"/>
          <a:stretch/>
        </p:blipFill>
        <p:spPr>
          <a:xfrm>
            <a:off x="3875725" y="2477725"/>
            <a:ext cx="4614025" cy="1207100"/>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189500" y="977600"/>
            <a:ext cx="8520600" cy="3654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Country (n_components=15) </a:t>
            </a:r>
            <a:endParaRPr sz="1800">
              <a:solidFill>
                <a:schemeClr val="lt2"/>
              </a:solidFill>
            </a:endParaRPr>
          </a:p>
          <a:p>
            <a:pPr indent="-342900" lvl="0" marL="457200" rtl="0" algn="l">
              <a:lnSpc>
                <a:spcPct val="115000"/>
              </a:lnSpc>
              <a:spcBef>
                <a:spcPts val="0"/>
              </a:spcBef>
              <a:spcAft>
                <a:spcPts val="0"/>
              </a:spcAft>
              <a:buClr>
                <a:schemeClr val="lt2"/>
              </a:buClr>
              <a:buSzPts val="1800"/>
              <a:buChar char="●"/>
            </a:pPr>
            <a:r>
              <a:rPr lang="en" sz="1800">
                <a:solidFill>
                  <a:schemeClr val="lt2"/>
                </a:solidFill>
              </a:rPr>
              <a:t>Industry Features (n_components=10)</a:t>
            </a:r>
            <a:endParaRPr/>
          </a:p>
        </p:txBody>
      </p:sp>
      <p:pic>
        <p:nvPicPr>
          <p:cNvPr id="213" name="Google Shape;213;p32"/>
          <p:cNvPicPr preferRelativeResize="0"/>
          <p:nvPr/>
        </p:nvPicPr>
        <p:blipFill>
          <a:blip r:embed="rId3">
            <a:alphaModFix/>
          </a:blip>
          <a:stretch>
            <a:fillRect/>
          </a:stretch>
        </p:blipFill>
        <p:spPr>
          <a:xfrm>
            <a:off x="4780391" y="2201225"/>
            <a:ext cx="3428560" cy="2525301"/>
          </a:xfrm>
          <a:prstGeom prst="rect">
            <a:avLst/>
          </a:prstGeom>
          <a:noFill/>
          <a:ln cap="flat" cmpd="sng" w="9525">
            <a:solidFill>
              <a:srgbClr val="F7A91F"/>
            </a:solidFill>
            <a:prstDash val="solid"/>
            <a:round/>
            <a:headEnd len="sm" w="sm" type="none"/>
            <a:tailEnd len="sm" w="sm" type="none"/>
          </a:ln>
        </p:spPr>
      </p:pic>
      <p:pic>
        <p:nvPicPr>
          <p:cNvPr id="214" name="Google Shape;214;p32"/>
          <p:cNvPicPr preferRelativeResize="0"/>
          <p:nvPr/>
        </p:nvPicPr>
        <p:blipFill>
          <a:blip r:embed="rId4">
            <a:alphaModFix/>
          </a:blip>
          <a:stretch>
            <a:fillRect/>
          </a:stretch>
        </p:blipFill>
        <p:spPr>
          <a:xfrm>
            <a:off x="837300" y="2201225"/>
            <a:ext cx="3428560" cy="2525301"/>
          </a:xfrm>
          <a:prstGeom prst="rect">
            <a:avLst/>
          </a:prstGeom>
          <a:noFill/>
          <a:ln cap="flat" cmpd="sng" w="9525">
            <a:solidFill>
              <a:srgbClr val="F7A91F"/>
            </a:solidFill>
            <a:prstDash val="solid"/>
            <a:round/>
            <a:headEnd len="sm" w="sm" type="none"/>
            <a:tailEnd len="sm" w="sm" type="none"/>
          </a:ln>
        </p:spPr>
      </p:pic>
      <p:sp>
        <p:nvSpPr>
          <p:cNvPr id="215" name="Google Shape;215;p32"/>
          <p:cNvSpPr txBox="1"/>
          <p:nvPr/>
        </p:nvSpPr>
        <p:spPr>
          <a:xfrm>
            <a:off x="600450" y="233275"/>
            <a:ext cx="36654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PCA</a:t>
            </a:r>
            <a:endParaRPr/>
          </a:p>
        </p:txBody>
      </p:sp>
      <p:pic>
        <p:nvPicPr>
          <p:cNvPr id="216" name="Google Shape;216;p32"/>
          <p:cNvPicPr preferRelativeResize="0"/>
          <p:nvPr/>
        </p:nvPicPr>
        <p:blipFill>
          <a:blip r:embed="rId5">
            <a:alphaModFix/>
          </a:blip>
          <a:stretch>
            <a:fillRect/>
          </a:stretch>
        </p:blipFill>
        <p:spPr>
          <a:xfrm>
            <a:off x="5135273" y="408075"/>
            <a:ext cx="2718801" cy="1515275"/>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233925" y="1017725"/>
            <a:ext cx="8520600" cy="36993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300">
                <a:solidFill>
                  <a:schemeClr val="dk1"/>
                </a:solidFill>
              </a:rPr>
              <a:t>Graph				   </a:t>
            </a:r>
            <a:r>
              <a:rPr lang="en" sz="1300">
                <a:solidFill>
                  <a:schemeClr val="dk1"/>
                </a:solidFill>
              </a:rPr>
              <a:t>k-core + min shortest path</a:t>
            </a:r>
            <a:r>
              <a:rPr lang="en" sz="1300">
                <a:solidFill>
                  <a:srgbClr val="CCCCCC"/>
                </a:solidFill>
              </a:rPr>
              <a:t> + shortest paths + degrees (in/out) + pagerank</a:t>
            </a:r>
            <a:endParaRPr b="1" sz="1300">
              <a:solidFill>
                <a:schemeClr val="dk1"/>
              </a:solidFill>
            </a:endParaRPr>
          </a:p>
          <a:p>
            <a:pPr indent="0" lvl="0" marL="457200" rtl="0" algn="l">
              <a:lnSpc>
                <a:spcPct val="150000"/>
              </a:lnSpc>
              <a:spcBef>
                <a:spcPts val="0"/>
              </a:spcBef>
              <a:spcAft>
                <a:spcPts val="0"/>
              </a:spcAft>
              <a:buNone/>
            </a:pPr>
            <a:r>
              <a:rPr b="1" lang="en" sz="1300">
                <a:solidFill>
                  <a:schemeClr val="dk1"/>
                </a:solidFill>
              </a:rPr>
              <a:t>Baseline</a:t>
            </a:r>
            <a:r>
              <a:rPr lang="en" sz="1300">
                <a:solidFill>
                  <a:schemeClr val="dk1"/>
                </a:solidFill>
              </a:rPr>
              <a:t>				   age + industry </a:t>
            </a:r>
            <a:r>
              <a:rPr lang="en" sz="1300">
                <a:solidFill>
                  <a:srgbClr val="D9D9D9"/>
                </a:solidFill>
              </a:rPr>
              <a:t>+ employee count + country </a:t>
            </a:r>
            <a:r>
              <a:rPr lang="en" sz="1300">
                <a:solidFill>
                  <a:srgbClr val="CCCCCC"/>
                </a:solidFill>
              </a:rPr>
              <a:t>+ rank + total funding</a:t>
            </a:r>
            <a:endParaRPr sz="1300">
              <a:solidFill>
                <a:srgbClr val="CCCCCC"/>
              </a:solidFill>
            </a:endParaRPr>
          </a:p>
          <a:p>
            <a:pPr indent="0" lvl="0" marL="457200" rtl="0" algn="l">
              <a:lnSpc>
                <a:spcPct val="150000"/>
              </a:lnSpc>
              <a:spcBef>
                <a:spcPts val="0"/>
              </a:spcBef>
              <a:spcAft>
                <a:spcPts val="0"/>
              </a:spcAft>
              <a:buNone/>
            </a:pPr>
            <a:r>
              <a:rPr b="1" lang="en" sz="1300">
                <a:solidFill>
                  <a:schemeClr val="dk1"/>
                </a:solidFill>
              </a:rPr>
              <a:t>Baseline-Reduced</a:t>
            </a:r>
            <a:r>
              <a:rPr lang="en" sz="1300">
                <a:solidFill>
                  <a:schemeClr val="dk1"/>
                </a:solidFill>
              </a:rPr>
              <a:t>		   age + industry</a:t>
            </a:r>
            <a:r>
              <a:rPr lang="en" sz="1300">
                <a:solidFill>
                  <a:srgbClr val="D9D9D9"/>
                </a:solidFill>
              </a:rPr>
              <a:t> + employee count + country</a:t>
            </a:r>
            <a:r>
              <a:rPr lang="en" sz="1300">
                <a:solidFill>
                  <a:srgbClr val="EFEFEF"/>
                </a:solidFill>
              </a:rPr>
              <a:t> </a:t>
            </a:r>
            <a:endParaRPr sz="1300">
              <a:solidFill>
                <a:srgbClr val="EFEFEF"/>
              </a:solidFill>
            </a:endParaRPr>
          </a:p>
          <a:p>
            <a:pPr indent="0" lvl="0" marL="457200" rtl="0" algn="l">
              <a:lnSpc>
                <a:spcPct val="150000"/>
              </a:lnSpc>
              <a:spcBef>
                <a:spcPts val="0"/>
              </a:spcBef>
              <a:spcAft>
                <a:spcPts val="0"/>
              </a:spcAft>
              <a:buNone/>
            </a:pPr>
            <a:r>
              <a:rPr b="1" lang="en" sz="1300">
                <a:solidFill>
                  <a:schemeClr val="dk1"/>
                </a:solidFill>
              </a:rPr>
              <a:t>Graph + Baseline-Reduced</a:t>
            </a:r>
            <a:endParaRPr sz="1300">
              <a:solidFill>
                <a:srgbClr val="CCCCCC"/>
              </a:solidFill>
            </a:endParaRPr>
          </a:p>
          <a:p>
            <a:pPr indent="0" lvl="0" marL="457200" rtl="0" algn="l">
              <a:lnSpc>
                <a:spcPct val="150000"/>
              </a:lnSpc>
              <a:spcBef>
                <a:spcPts val="0"/>
              </a:spcBef>
              <a:spcAft>
                <a:spcPts val="0"/>
              </a:spcAft>
              <a:buNone/>
            </a:pPr>
            <a:r>
              <a:rPr b="1" lang="en" sz="1300">
                <a:solidFill>
                  <a:schemeClr val="dk1"/>
                </a:solidFill>
              </a:rPr>
              <a:t>Graph + Baseline</a:t>
            </a:r>
            <a:endParaRPr b="1" sz="1300">
              <a:solidFill>
                <a:schemeClr val="dk1"/>
              </a:solidFill>
            </a:endParaRPr>
          </a:p>
          <a:p>
            <a:pPr indent="0" lvl="0" marL="0" rtl="0" algn="l">
              <a:lnSpc>
                <a:spcPct val="150000"/>
              </a:lnSpc>
              <a:spcBef>
                <a:spcPts val="0"/>
              </a:spcBef>
              <a:spcAft>
                <a:spcPts val="0"/>
              </a:spcAft>
              <a:buNone/>
            </a:pPr>
            <a:r>
              <a:t/>
            </a:r>
            <a:endParaRPr b="1" sz="1400">
              <a:solidFill>
                <a:schemeClr val="dk1"/>
              </a:solidFill>
            </a:endParaRPr>
          </a:p>
          <a:p>
            <a:pPr indent="-342900" lvl="0" marL="457200" rtl="0" algn="l">
              <a:spcBef>
                <a:spcPts val="0"/>
              </a:spcBef>
              <a:spcAft>
                <a:spcPts val="0"/>
              </a:spcAft>
              <a:buSzPts val="1800"/>
              <a:buChar char="●"/>
            </a:pPr>
            <a:r>
              <a:rPr lang="en"/>
              <a:t>Issues &amp; how we solved them</a:t>
            </a:r>
            <a:endParaRPr/>
          </a:p>
          <a:p>
            <a:pPr indent="-317500" lvl="1" marL="914400" marR="3473403" rtl="0" algn="l">
              <a:spcBef>
                <a:spcPts val="0"/>
              </a:spcBef>
              <a:spcAft>
                <a:spcPts val="0"/>
              </a:spcAft>
              <a:buSzPts val="1400"/>
              <a:buChar char="○"/>
            </a:pPr>
            <a:r>
              <a:rPr lang="en"/>
              <a:t>Logistically, sharing data between the team</a:t>
            </a:r>
            <a:endParaRPr/>
          </a:p>
          <a:p>
            <a:pPr indent="-317500" lvl="1" marL="914400" marR="3473403" rtl="0" algn="l">
              <a:spcBef>
                <a:spcPts val="0"/>
              </a:spcBef>
              <a:spcAft>
                <a:spcPts val="0"/>
              </a:spcAft>
              <a:buSzPts val="1400"/>
              <a:buChar char="○"/>
            </a:pPr>
            <a:r>
              <a:rPr lang="en"/>
              <a:t>Modeling, needing to find alternative to GridSearch (RandomizedSearch) </a:t>
            </a:r>
            <a:endParaRPr/>
          </a:p>
          <a:p>
            <a:pPr indent="-317500" lvl="1" marL="914400" marR="3473403" rtl="0" algn="l">
              <a:spcBef>
                <a:spcPts val="0"/>
              </a:spcBef>
              <a:spcAft>
                <a:spcPts val="0"/>
              </a:spcAft>
              <a:buSzPts val="1400"/>
              <a:buChar char="○"/>
            </a:pPr>
            <a:r>
              <a:rPr lang="en"/>
              <a:t>PCA</a:t>
            </a:r>
            <a:endParaRPr/>
          </a:p>
          <a:p>
            <a:pPr indent="-317500" lvl="1" marL="914400" marR="3473403" rtl="0" algn="l">
              <a:spcBef>
                <a:spcPts val="0"/>
              </a:spcBef>
              <a:spcAft>
                <a:spcPts val="0"/>
              </a:spcAft>
              <a:buSzPts val="1400"/>
              <a:buChar char="○"/>
            </a:pPr>
            <a:r>
              <a:rPr lang="en"/>
              <a:t>Using CoLab w/ GPU (Free)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22" name="Google Shape;222;p33"/>
          <p:cNvPicPr preferRelativeResize="0"/>
          <p:nvPr/>
        </p:nvPicPr>
        <p:blipFill>
          <a:blip r:embed="rId3">
            <a:alphaModFix/>
          </a:blip>
          <a:stretch>
            <a:fillRect/>
          </a:stretch>
        </p:blipFill>
        <p:spPr>
          <a:xfrm>
            <a:off x="5403150" y="2880175"/>
            <a:ext cx="3069024" cy="1701000"/>
          </a:xfrm>
          <a:prstGeom prst="rect">
            <a:avLst/>
          </a:prstGeom>
          <a:noFill/>
          <a:ln cap="flat" cmpd="sng" w="9525">
            <a:solidFill>
              <a:srgbClr val="F7A91F"/>
            </a:solidFill>
            <a:prstDash val="solid"/>
            <a:round/>
            <a:headEnd len="sm" w="sm" type="none"/>
            <a:tailEnd len="sm" w="sm" type="none"/>
          </a:ln>
        </p:spPr>
      </p:pic>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Setup: Pipeline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Output</a:t>
            </a:r>
            <a:endParaRPr/>
          </a:p>
        </p:txBody>
      </p:sp>
      <p:sp>
        <p:nvSpPr>
          <p:cNvPr id="229" name="Google Shape;229;p34"/>
          <p:cNvSpPr txBox="1"/>
          <p:nvPr>
            <p:ph idx="1" type="body"/>
          </p:nvPr>
        </p:nvSpPr>
        <p:spPr>
          <a:xfrm>
            <a:off x="311700" y="1152475"/>
            <a:ext cx="8520600" cy="190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Results show our</a:t>
            </a:r>
            <a:r>
              <a:rPr lang="en"/>
              <a:t> model in different contexts and outputs accuracy score</a:t>
            </a:r>
            <a:endParaRPr/>
          </a:p>
          <a:p>
            <a:pPr indent="-342900" lvl="1" marL="914400" rtl="0" algn="l">
              <a:spcBef>
                <a:spcPts val="0"/>
              </a:spcBef>
              <a:spcAft>
                <a:spcPts val="0"/>
              </a:spcAft>
              <a:buSzPts val="1800"/>
              <a:buChar char="○"/>
            </a:pPr>
            <a:r>
              <a:rPr lang="en" sz="1800"/>
              <a:t>For LRR, SVM, NB, Decision Trees, Random Forest, XGBOOST</a:t>
            </a:r>
            <a:endParaRPr sz="1800"/>
          </a:p>
          <a:p>
            <a:pPr indent="-342900" lvl="1" marL="914400" rtl="0" algn="l">
              <a:spcBef>
                <a:spcPts val="0"/>
              </a:spcBef>
              <a:spcAft>
                <a:spcPts val="0"/>
              </a:spcAft>
              <a:buSzPts val="1800"/>
              <a:buChar char="○"/>
            </a:pPr>
            <a:r>
              <a:rPr lang="en" sz="1800"/>
              <a:t>With/without graph features</a:t>
            </a:r>
            <a:endParaRPr sz="1800"/>
          </a:p>
          <a:p>
            <a:pPr indent="-342900" lvl="1" marL="914400" rtl="0" algn="l">
              <a:spcBef>
                <a:spcPts val="0"/>
              </a:spcBef>
              <a:spcAft>
                <a:spcPts val="0"/>
              </a:spcAft>
              <a:buSzPts val="1800"/>
              <a:buChar char="○"/>
            </a:pPr>
            <a:r>
              <a:rPr lang="en" sz="1800"/>
              <a:t>With/without other feature treatments</a:t>
            </a:r>
            <a:endParaRPr sz="1800"/>
          </a:p>
          <a:p>
            <a:pPr indent="-342900" lvl="1" marL="914400" rtl="0" algn="l">
              <a:spcBef>
                <a:spcPts val="0"/>
              </a:spcBef>
              <a:spcAft>
                <a:spcPts val="0"/>
              </a:spcAft>
              <a:buSzPts val="1800"/>
              <a:buChar char="○"/>
            </a:pPr>
            <a:r>
              <a:rPr lang="en" sz="1800"/>
              <a:t>With/without expanded graph network</a:t>
            </a:r>
            <a:endParaRPr sz="1800"/>
          </a:p>
        </p:txBody>
      </p:sp>
      <p:pic>
        <p:nvPicPr>
          <p:cNvPr id="230" name="Google Shape;230;p34"/>
          <p:cNvPicPr preferRelativeResize="0"/>
          <p:nvPr/>
        </p:nvPicPr>
        <p:blipFill>
          <a:blip r:embed="rId3">
            <a:alphaModFix/>
          </a:blip>
          <a:stretch>
            <a:fillRect/>
          </a:stretch>
        </p:blipFill>
        <p:spPr>
          <a:xfrm>
            <a:off x="6050151" y="3055075"/>
            <a:ext cx="3045425" cy="1742649"/>
          </a:xfrm>
          <a:prstGeom prst="rect">
            <a:avLst/>
          </a:prstGeom>
          <a:noFill/>
          <a:ln cap="flat" cmpd="sng" w="9525">
            <a:solidFill>
              <a:srgbClr val="F7A91F"/>
            </a:solidFill>
            <a:prstDash val="solid"/>
            <a:round/>
            <a:headEnd len="sm" w="sm" type="none"/>
            <a:tailEnd len="sm" w="sm" type="none"/>
          </a:ln>
        </p:spPr>
      </p:pic>
      <p:pic>
        <p:nvPicPr>
          <p:cNvPr id="231" name="Google Shape;231;p34"/>
          <p:cNvPicPr preferRelativeResize="0"/>
          <p:nvPr/>
        </p:nvPicPr>
        <p:blipFill>
          <a:blip r:embed="rId4">
            <a:alphaModFix/>
          </a:blip>
          <a:stretch>
            <a:fillRect/>
          </a:stretch>
        </p:blipFill>
        <p:spPr>
          <a:xfrm>
            <a:off x="48419" y="3055075"/>
            <a:ext cx="3158124" cy="1742650"/>
          </a:xfrm>
          <a:prstGeom prst="rect">
            <a:avLst/>
          </a:prstGeom>
          <a:noFill/>
          <a:ln cap="flat" cmpd="sng" w="9525">
            <a:solidFill>
              <a:srgbClr val="F7A91F"/>
            </a:solidFill>
            <a:prstDash val="solid"/>
            <a:round/>
            <a:headEnd len="sm" w="sm" type="none"/>
            <a:tailEnd len="sm" w="sm" type="none"/>
          </a:ln>
        </p:spPr>
      </p:pic>
      <p:pic>
        <p:nvPicPr>
          <p:cNvPr id="232" name="Google Shape;232;p34"/>
          <p:cNvPicPr preferRelativeResize="0"/>
          <p:nvPr/>
        </p:nvPicPr>
        <p:blipFill>
          <a:blip r:embed="rId5">
            <a:alphaModFix/>
          </a:blip>
          <a:stretch>
            <a:fillRect/>
          </a:stretch>
        </p:blipFill>
        <p:spPr>
          <a:xfrm>
            <a:off x="3255148" y="3055075"/>
            <a:ext cx="2746384" cy="1742650"/>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0" y="0"/>
            <a:ext cx="2569800" cy="11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Model Results</a:t>
            </a:r>
            <a:endParaRPr b="1"/>
          </a:p>
        </p:txBody>
      </p:sp>
      <p:graphicFrame>
        <p:nvGraphicFramePr>
          <p:cNvPr id="238" name="Google Shape;238;p35"/>
          <p:cNvGraphicFramePr/>
          <p:nvPr/>
        </p:nvGraphicFramePr>
        <p:xfrm>
          <a:off x="1015563" y="1115400"/>
          <a:ext cx="3000000" cy="3000000"/>
        </p:xfrm>
        <a:graphic>
          <a:graphicData uri="http://schemas.openxmlformats.org/drawingml/2006/table">
            <a:tbl>
              <a:tblPr>
                <a:noFill/>
                <a:tableStyleId>{0A660C84-8573-4321-94C2-E93E9787FE2D}</a:tableStyleId>
              </a:tblPr>
              <a:tblGrid>
                <a:gridCol w="1124000"/>
                <a:gridCol w="1045075"/>
                <a:gridCol w="762925"/>
                <a:gridCol w="722900"/>
                <a:gridCol w="692800"/>
                <a:gridCol w="676975"/>
                <a:gridCol w="703875"/>
                <a:gridCol w="674025"/>
                <a:gridCol w="710275"/>
              </a:tblGrid>
              <a:tr h="277700">
                <a:tc>
                  <a:txBody>
                    <a:bodyPr/>
                    <a:lstStyle/>
                    <a:p>
                      <a:pPr indent="0" lvl="0" marL="0" rtl="0" algn="l">
                        <a:spcBef>
                          <a:spcPts val="0"/>
                        </a:spcBef>
                        <a:spcAft>
                          <a:spcPts val="0"/>
                        </a:spcAft>
                        <a:buNone/>
                      </a:pPr>
                      <a:r>
                        <a:rPr b="1" lang="en" sz="1000">
                          <a:solidFill>
                            <a:srgbClr val="FFFFFF"/>
                          </a:solidFill>
                        </a:rPr>
                        <a:t>DEGREE</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TYPE</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LRR</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KNN</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BNB</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DCT</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XGB</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RMF</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SVM</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r>
              <a:tr h="277700">
                <a:tc>
                  <a:txBody>
                    <a:bodyPr/>
                    <a:lstStyle/>
                    <a:p>
                      <a:pPr indent="0" lvl="0" marL="0" rtl="0" algn="l">
                        <a:spcBef>
                          <a:spcPts val="0"/>
                        </a:spcBef>
                        <a:spcAft>
                          <a:spcPts val="0"/>
                        </a:spcAft>
                        <a:buNone/>
                      </a:pPr>
                      <a:r>
                        <a:rPr b="1" lang="en" sz="1000"/>
                        <a:t>4 deg from P1</a:t>
                      </a:r>
                      <a:endParaRPr b="1"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Graph</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0.684</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0.675</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0.667</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0.709</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0.735</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0.734</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0.673</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Baseline</a:t>
                      </a:r>
                      <a:r>
                        <a:rPr lang="en" sz="1000"/>
                        <a:t>-</a:t>
                      </a:r>
                      <a:r>
                        <a:rPr lang="en" sz="1000"/>
                        <a:t>R</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0.710</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0.702</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0.612</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0.762</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0.767</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0.800</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0.751</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0.710</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0.713</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0.596</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0.775</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0.877</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0.820</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t>0.724</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G+Baselin</a:t>
                      </a:r>
                      <a:r>
                        <a:rPr b="1" lang="en" sz="1000"/>
                        <a:t>e-</a:t>
                      </a:r>
                      <a:r>
                        <a:rPr b="1" lang="en" sz="1000"/>
                        <a:t>R</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0.789</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0.935</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0.699</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0.943</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0.978</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0.993</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0.876</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999999"/>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G+Baseline</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0.794</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0.957</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0.715</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0.972</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0.994</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0.996</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t>0.899</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rPr b="1" lang="en" sz="1000"/>
                        <a:t>5 </a:t>
                      </a:r>
                      <a:r>
                        <a:rPr b="1" lang="en" sz="1000"/>
                        <a:t>deg from P1</a:t>
                      </a:r>
                      <a:endParaRPr b="1"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Graph</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0.690</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0.688</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0.675</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0.714</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0.726</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0.734</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0.687</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Baseline</a:t>
                      </a:r>
                      <a:r>
                        <a:rPr lang="en" sz="1000"/>
                        <a:t>-</a:t>
                      </a:r>
                      <a:r>
                        <a:rPr lang="en" sz="1000"/>
                        <a:t>R</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0.718</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0.697</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0.641</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0.739</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0.787</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0.771</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0.736</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0.710</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0.688</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0.629</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0.790</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0.855</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0.836</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0.757</a:t>
                      </a:r>
                      <a:endParaRPr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G+Baseline</a:t>
                      </a:r>
                      <a:r>
                        <a:rPr b="1" lang="en" sz="1000"/>
                        <a:t>-</a:t>
                      </a:r>
                      <a:r>
                        <a:rPr b="1" lang="en" sz="1000"/>
                        <a:t>R</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0.803</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0.935</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0.743</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0.941</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0.985</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0.996</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0.878</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31535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G+Baseline</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0.813</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0.950</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0.732</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0.930</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0.977</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0.993</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0.902</a:t>
                      </a:r>
                      <a:endParaRPr b="1" sz="1000"/>
                    </a:p>
                  </a:txBody>
                  <a:tcPr marT="19050" marB="19050" marR="28575" marL="91425" anchor="ctr">
                    <a:lnL cap="flat" cmpd="sng" w="9525">
                      <a:solidFill>
                        <a:srgbClr val="666666"/>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r>
            </a:tbl>
          </a:graphicData>
        </a:graphic>
      </p:graphicFrame>
      <p:sp>
        <p:nvSpPr>
          <p:cNvPr id="239" name="Google Shape;239;p35"/>
          <p:cNvSpPr txBox="1"/>
          <p:nvPr/>
        </p:nvSpPr>
        <p:spPr>
          <a:xfrm>
            <a:off x="2292650" y="75"/>
            <a:ext cx="6851400" cy="11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Graph</a:t>
            </a:r>
            <a:r>
              <a:rPr lang="en" sz="1200">
                <a:solidFill>
                  <a:srgbClr val="FFFFFF"/>
                </a:solidFill>
              </a:rPr>
              <a:t>:		k-core + min shortest path</a:t>
            </a:r>
            <a:r>
              <a:rPr lang="en" sz="1200">
                <a:solidFill>
                  <a:srgbClr val="CCCCCC"/>
                </a:solidFill>
              </a:rPr>
              <a:t> + shortest paths + degrees (in/out) + pagerank</a:t>
            </a:r>
            <a:endParaRPr b="1" sz="1200">
              <a:solidFill>
                <a:srgbClr val="FFFFFF"/>
              </a:solidFill>
            </a:endParaRPr>
          </a:p>
          <a:p>
            <a:pPr indent="0" lvl="0" marL="0" rtl="0" algn="l">
              <a:spcBef>
                <a:spcPts val="0"/>
              </a:spcBef>
              <a:spcAft>
                <a:spcPts val="0"/>
              </a:spcAft>
              <a:buNone/>
            </a:pPr>
            <a:r>
              <a:rPr b="1" lang="en" sz="1200">
                <a:solidFill>
                  <a:srgbClr val="FFFFFF"/>
                </a:solidFill>
              </a:rPr>
              <a:t>Baseline</a:t>
            </a:r>
            <a:r>
              <a:rPr lang="en" sz="1200">
                <a:solidFill>
                  <a:srgbClr val="FFFFFF"/>
                </a:solidFill>
              </a:rPr>
              <a:t>:		age + industry </a:t>
            </a:r>
            <a:r>
              <a:rPr lang="en" sz="1200">
                <a:solidFill>
                  <a:srgbClr val="D9D9D9"/>
                </a:solidFill>
              </a:rPr>
              <a:t>+ </a:t>
            </a:r>
            <a:r>
              <a:rPr lang="en" sz="1200">
                <a:solidFill>
                  <a:srgbClr val="D9D9D9"/>
                </a:solidFill>
              </a:rPr>
              <a:t>employee count + </a:t>
            </a:r>
            <a:r>
              <a:rPr lang="en" sz="1200">
                <a:solidFill>
                  <a:srgbClr val="D9D9D9"/>
                </a:solidFill>
              </a:rPr>
              <a:t>country </a:t>
            </a:r>
            <a:r>
              <a:rPr lang="en" sz="1200">
                <a:solidFill>
                  <a:srgbClr val="CCCCCC"/>
                </a:solidFill>
              </a:rPr>
              <a:t>+ rank + total funding</a:t>
            </a:r>
            <a:endParaRPr sz="1200">
              <a:solidFill>
                <a:srgbClr val="CCCCCC"/>
              </a:solidFill>
            </a:endParaRPr>
          </a:p>
          <a:p>
            <a:pPr indent="0" lvl="0" marL="0" rtl="0" algn="l">
              <a:spcBef>
                <a:spcPts val="0"/>
              </a:spcBef>
              <a:spcAft>
                <a:spcPts val="0"/>
              </a:spcAft>
              <a:buNone/>
            </a:pPr>
            <a:r>
              <a:rPr b="1" lang="en" sz="1200">
                <a:solidFill>
                  <a:srgbClr val="FFFFFF"/>
                </a:solidFill>
              </a:rPr>
              <a:t>Baseline-R</a:t>
            </a:r>
            <a:r>
              <a:rPr lang="en" sz="1200">
                <a:solidFill>
                  <a:srgbClr val="FFFFFF"/>
                </a:solidFill>
              </a:rPr>
              <a:t>:		</a:t>
            </a:r>
            <a:r>
              <a:rPr lang="en" sz="1200">
                <a:solidFill>
                  <a:srgbClr val="FFFFFF"/>
                </a:solidFill>
              </a:rPr>
              <a:t>age + industry</a:t>
            </a:r>
            <a:r>
              <a:rPr lang="en" sz="1200">
                <a:solidFill>
                  <a:srgbClr val="D9D9D9"/>
                </a:solidFill>
              </a:rPr>
              <a:t> + employee count + country</a:t>
            </a:r>
            <a:r>
              <a:rPr lang="en" sz="1200">
                <a:solidFill>
                  <a:srgbClr val="EFEFEF"/>
                </a:solidFill>
              </a:rPr>
              <a:t> </a:t>
            </a:r>
            <a:endParaRPr sz="1200">
              <a:solidFill>
                <a:srgbClr val="CCCC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0" y="0"/>
            <a:ext cx="2569800" cy="11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Model Results</a:t>
            </a:r>
            <a:endParaRPr b="1"/>
          </a:p>
        </p:txBody>
      </p:sp>
      <p:graphicFrame>
        <p:nvGraphicFramePr>
          <p:cNvPr id="245" name="Google Shape;245;p36"/>
          <p:cNvGraphicFramePr/>
          <p:nvPr/>
        </p:nvGraphicFramePr>
        <p:xfrm>
          <a:off x="1015563" y="1115400"/>
          <a:ext cx="3000000" cy="3000000"/>
        </p:xfrm>
        <a:graphic>
          <a:graphicData uri="http://schemas.openxmlformats.org/drawingml/2006/table">
            <a:tbl>
              <a:tblPr>
                <a:noFill/>
                <a:tableStyleId>{0A660C84-8573-4321-94C2-E93E9787FE2D}</a:tableStyleId>
              </a:tblPr>
              <a:tblGrid>
                <a:gridCol w="1124000"/>
                <a:gridCol w="1045075"/>
                <a:gridCol w="762925"/>
                <a:gridCol w="722900"/>
                <a:gridCol w="692800"/>
                <a:gridCol w="676975"/>
                <a:gridCol w="703875"/>
                <a:gridCol w="674025"/>
                <a:gridCol w="710275"/>
              </a:tblGrid>
              <a:tr h="277700">
                <a:tc>
                  <a:txBody>
                    <a:bodyPr/>
                    <a:lstStyle/>
                    <a:p>
                      <a:pPr indent="0" lvl="0" marL="0" rtl="0" algn="l">
                        <a:spcBef>
                          <a:spcPts val="0"/>
                        </a:spcBef>
                        <a:spcAft>
                          <a:spcPts val="0"/>
                        </a:spcAft>
                        <a:buNone/>
                      </a:pPr>
                      <a:r>
                        <a:rPr b="1" lang="en" sz="1000">
                          <a:solidFill>
                            <a:srgbClr val="FFFFFF"/>
                          </a:solidFill>
                        </a:rPr>
                        <a:t>DEGREE</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999999"/>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TYPE</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LRR</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KNN</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BNB</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DCT</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XGB</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RMF</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000">
                          <a:solidFill>
                            <a:srgbClr val="FFFFFF"/>
                          </a:solidFill>
                        </a:rPr>
                        <a:t>∆</a:t>
                      </a:r>
                      <a:r>
                        <a:rPr b="1" lang="en" sz="1000">
                          <a:solidFill>
                            <a:srgbClr val="FFFFFF"/>
                          </a:solidFill>
                        </a:rPr>
                        <a:t>SVM</a:t>
                      </a:r>
                      <a:endParaRPr b="1" sz="1000">
                        <a:solidFill>
                          <a:srgbClr val="FFFFFF"/>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r>
              <a:tr h="277700">
                <a:tc>
                  <a:txBody>
                    <a:bodyPr/>
                    <a:lstStyle/>
                    <a:p>
                      <a:pPr indent="0" lvl="0" marL="0" rtl="0" algn="l">
                        <a:spcBef>
                          <a:spcPts val="0"/>
                        </a:spcBef>
                        <a:spcAft>
                          <a:spcPts val="0"/>
                        </a:spcAft>
                        <a:buNone/>
                      </a:pPr>
                      <a:r>
                        <a:rPr b="1" lang="en" sz="1000"/>
                        <a:t>4 deg from P1</a:t>
                      </a:r>
                      <a:endParaRPr b="1"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Graph</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0.114</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0.295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0.081</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0.125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0.139</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0.148</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0.087</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000"/>
                        <a:t>Baseline-R</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0.051</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E06666"/>
                          </a:solidFill>
                        </a:rPr>
                        <a:t>-0.036</a:t>
                      </a:r>
                      <a:endParaRPr b="1"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0.033</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0.073</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b="1" lang="en" sz="1000">
                          <a:solidFill>
                            <a:srgbClr val="38761D"/>
                          </a:solidFill>
                        </a:rPr>
                        <a:t>0.037</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E06666"/>
                          </a:solidFill>
                        </a:rPr>
                        <a:t>-0.014</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0.013</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E06666"/>
                          </a:solidFill>
                        </a:rPr>
                        <a:t>-0.049</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E06666"/>
                          </a:solidFill>
                        </a:rPr>
                        <a:t>-0.015</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-0.008</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-0.006</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-0.006</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G+Baseline-R</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0.062</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-0.001</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0.016</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E06666"/>
                          </a:solidFill>
                        </a:rPr>
                        <a:t>-0.013</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-0.001</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0.005</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0.023</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999999"/>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t>G+Baseline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0.029</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-0.003</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38761D"/>
                          </a:solidFill>
                        </a:rPr>
                        <a:t>0.032</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E06666"/>
                          </a:solidFill>
                        </a:rPr>
                        <a:t>-0.013</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0.003</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1000">
                          <a:solidFill>
                            <a:srgbClr val="434343"/>
                          </a:solidFill>
                        </a:rPr>
                        <a:t>0.001</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chemeClr val="accent2"/>
                    </a:solidFill>
                  </a:tcPr>
                </a:tc>
              </a:tr>
              <a:tr h="277700">
                <a:tc>
                  <a:txBody>
                    <a:bodyPr/>
                    <a:lstStyle/>
                    <a:p>
                      <a:pPr indent="0" lvl="0" marL="0" rtl="0" algn="l">
                        <a:spcBef>
                          <a:spcPts val="0"/>
                        </a:spcBef>
                        <a:spcAft>
                          <a:spcPts val="0"/>
                        </a:spcAft>
                        <a:buNone/>
                      </a:pPr>
                      <a:r>
                        <a:rPr b="1" lang="en" sz="1000"/>
                        <a:t>5 deg from P1</a:t>
                      </a:r>
                      <a:endParaRPr b="1"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Graph</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0.108</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0.115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0.09</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0.11</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0.156</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0.149</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0.102</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000"/>
                        <a:t>Baseline-R</a:t>
                      </a:r>
                      <a:endParaRPr b="1"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0.044</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0.014</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434343"/>
                          </a:solidFill>
                        </a:rPr>
                        <a:t>-0.004</a:t>
                      </a:r>
                      <a:endParaRPr b="1"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434343"/>
                          </a:solidFill>
                        </a:rPr>
                        <a:t>0.01</a:t>
                      </a:r>
                      <a:endParaRPr b="1"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0.05</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0.04</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solidFill>
                            <a:srgbClr val="38761D"/>
                          </a:solidFill>
                        </a:rPr>
                        <a:t>0.043</a:t>
                      </a:r>
                      <a:endParaRPr b="1"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0.023</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0.015</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E06666"/>
                          </a:solidFill>
                        </a:rPr>
                        <a:t>-0.037</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E06666"/>
                          </a:solidFill>
                        </a:rPr>
                        <a:t>-0.011</a:t>
                      </a:r>
                      <a:endParaRPr sz="1000">
                        <a:solidFill>
                          <a:srgbClr val="E06666"/>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0.005</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0.02</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27770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G+Baseline-R</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0.038</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-0.005</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0.037</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0.069</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0.004</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0.036</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r h="315350">
                <a:tc>
                  <a:txBody>
                    <a:bodyPr/>
                    <a:lstStyle/>
                    <a:p>
                      <a:pPr indent="0" lvl="0" marL="0" rtl="0" algn="l">
                        <a:spcBef>
                          <a:spcPts val="0"/>
                        </a:spcBef>
                        <a:spcAft>
                          <a:spcPts val="0"/>
                        </a:spcAft>
                        <a:buNone/>
                      </a:pPr>
                      <a:r>
                        <a:t/>
                      </a:r>
                      <a:endParaRPr sz="1000"/>
                    </a:p>
                  </a:txBody>
                  <a:tcPr marT="91425" marB="91425" marR="91425" marL="91425">
                    <a:lnL cap="flat" cmpd="sng" w="9525">
                      <a:solidFill>
                        <a:srgbClr val="999999"/>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G+Baseline</a:t>
                      </a:r>
                      <a:endParaRPr sz="10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0.015</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0.003</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0.057</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38761D"/>
                          </a:solidFill>
                        </a:rPr>
                        <a:t>0.027</a:t>
                      </a:r>
                      <a:endParaRPr sz="1000">
                        <a:solidFill>
                          <a:srgbClr val="38761D"/>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0.004</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434343"/>
                          </a:solidFill>
                        </a:rPr>
                        <a:t>0.002</a:t>
                      </a:r>
                      <a:endParaRPr sz="1000">
                        <a:solidFill>
                          <a:srgbClr val="434343"/>
                        </a:solidFill>
                      </a:endParaRPr>
                    </a:p>
                  </a:txBody>
                  <a:tcPr marT="19050" marB="19050" marR="2857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9D9D9"/>
                    </a:solidFill>
                  </a:tcPr>
                </a:tc>
              </a:tr>
            </a:tbl>
          </a:graphicData>
        </a:graphic>
      </p:graphicFrame>
      <p:sp>
        <p:nvSpPr>
          <p:cNvPr id="246" name="Google Shape;246;p36"/>
          <p:cNvSpPr txBox="1"/>
          <p:nvPr/>
        </p:nvSpPr>
        <p:spPr>
          <a:xfrm>
            <a:off x="2292650" y="75"/>
            <a:ext cx="6851400" cy="11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Graph</a:t>
            </a:r>
            <a:r>
              <a:rPr lang="en" sz="1200">
                <a:solidFill>
                  <a:srgbClr val="FFFFFF"/>
                </a:solidFill>
              </a:rPr>
              <a:t>:		k-core + min shortest path</a:t>
            </a:r>
            <a:endParaRPr sz="1200">
              <a:solidFill>
                <a:srgbClr val="CCCCCC"/>
              </a:solidFill>
            </a:endParaRPr>
          </a:p>
          <a:p>
            <a:pPr indent="0" lvl="0" marL="0" rtl="0" algn="l">
              <a:spcBef>
                <a:spcPts val="0"/>
              </a:spcBef>
              <a:spcAft>
                <a:spcPts val="0"/>
              </a:spcAft>
              <a:buNone/>
            </a:pPr>
            <a:r>
              <a:rPr b="1" lang="en" sz="1200">
                <a:solidFill>
                  <a:srgbClr val="FFFFFF"/>
                </a:solidFill>
              </a:rPr>
              <a:t>Baseline</a:t>
            </a:r>
            <a:r>
              <a:rPr lang="en" sz="1200">
                <a:solidFill>
                  <a:srgbClr val="FFFFFF"/>
                </a:solidFill>
              </a:rPr>
              <a:t>:		age + industry </a:t>
            </a:r>
            <a:r>
              <a:rPr lang="en" sz="1200">
                <a:solidFill>
                  <a:srgbClr val="D9D9D9"/>
                </a:solidFill>
              </a:rPr>
              <a:t>+ employee count + country </a:t>
            </a:r>
            <a:r>
              <a:rPr lang="en" sz="1200">
                <a:solidFill>
                  <a:srgbClr val="CCCCCC"/>
                </a:solidFill>
              </a:rPr>
              <a:t>+ rank + total funding</a:t>
            </a:r>
            <a:endParaRPr sz="1200">
              <a:solidFill>
                <a:srgbClr val="CCCCCC"/>
              </a:solidFill>
            </a:endParaRPr>
          </a:p>
          <a:p>
            <a:pPr indent="0" lvl="0" marL="0" rtl="0" algn="l">
              <a:spcBef>
                <a:spcPts val="0"/>
              </a:spcBef>
              <a:spcAft>
                <a:spcPts val="0"/>
              </a:spcAft>
              <a:buNone/>
            </a:pPr>
            <a:r>
              <a:rPr b="1" lang="en" sz="1200">
                <a:solidFill>
                  <a:srgbClr val="FFFFFF"/>
                </a:solidFill>
              </a:rPr>
              <a:t>Baseline-R</a:t>
            </a:r>
            <a:r>
              <a:rPr lang="en" sz="1200">
                <a:solidFill>
                  <a:srgbClr val="FFFFFF"/>
                </a:solidFill>
              </a:rPr>
              <a:t>:		age + industry</a:t>
            </a:r>
            <a:endParaRPr sz="1200">
              <a:solidFill>
                <a:srgbClr val="CCCCC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2" name="Google Shape;25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Pledge 1% Website</a:t>
            </a:r>
            <a:endParaRPr/>
          </a:p>
          <a:p>
            <a:pPr indent="-342900" lvl="0" marL="457200" rtl="0" algn="l">
              <a:spcBef>
                <a:spcPts val="0"/>
              </a:spcBef>
              <a:spcAft>
                <a:spcPts val="0"/>
              </a:spcAft>
              <a:buSzPts val="1800"/>
              <a:buChar char="●"/>
            </a:pPr>
            <a:r>
              <a:rPr lang="en" u="sng">
                <a:solidFill>
                  <a:schemeClr val="hlink"/>
                </a:solidFill>
                <a:hlinkClick r:id="rId4"/>
              </a:rPr>
              <a:t>Crunchbase Daily CSV Export</a:t>
            </a:r>
            <a:endParaRPr/>
          </a:p>
          <a:p>
            <a:pPr indent="-342900" lvl="0" marL="457200" rtl="0" algn="l">
              <a:spcBef>
                <a:spcPts val="0"/>
              </a:spcBef>
              <a:spcAft>
                <a:spcPts val="0"/>
              </a:spcAft>
              <a:buSzPts val="1800"/>
              <a:buChar char="●"/>
            </a:pPr>
            <a:r>
              <a:rPr lang="en" u="sng">
                <a:solidFill>
                  <a:schemeClr val="hlink"/>
                </a:solidFill>
                <a:hlinkClick r:id="rId5"/>
              </a:rPr>
              <a:t>Investors Are Social Animals: Predicting Investor Behavior using Social </a:t>
            </a:r>
            <a:endParaRPr/>
          </a:p>
          <a:p>
            <a:pPr indent="-342900" lvl="0" marL="457200" rtl="0" algn="l">
              <a:spcBef>
                <a:spcPts val="0"/>
              </a:spcBef>
              <a:spcAft>
                <a:spcPts val="0"/>
              </a:spcAft>
              <a:buSzPts val="1800"/>
              <a:buChar char="●"/>
            </a:pPr>
            <a:r>
              <a:rPr lang="en" u="sng">
                <a:solidFill>
                  <a:schemeClr val="accent5"/>
                </a:solidFill>
                <a:hlinkClick r:id="rId6">
                  <a:extLst>
                    <a:ext uri="{A12FA001-AC4F-418D-AE19-62706E023703}">
                      <ahyp:hlinkClr val="tx"/>
                    </a:ext>
                  </a:extLst>
                </a:hlinkClick>
              </a:rPr>
              <a:t>About Link Weightings</a:t>
            </a:r>
            <a:endParaRPr/>
          </a:p>
          <a:p>
            <a:pPr indent="-342900" lvl="0" marL="457200" rtl="0" algn="l">
              <a:spcBef>
                <a:spcPts val="0"/>
              </a:spcBef>
              <a:spcAft>
                <a:spcPts val="0"/>
              </a:spcAft>
              <a:buSzPts val="1800"/>
              <a:buChar char="●"/>
            </a:pPr>
            <a:r>
              <a:rPr lang="en" u="sng">
                <a:solidFill>
                  <a:schemeClr val="hlink"/>
                </a:solidFill>
                <a:hlinkClick r:id="rId7"/>
              </a:rPr>
              <a:t>Network Features via Supervised Learning Approach</a:t>
            </a:r>
            <a:endParaRPr/>
          </a:p>
          <a:p>
            <a:pPr indent="-342900" lvl="0" marL="457200" rtl="0" algn="l">
              <a:spcBef>
                <a:spcPts val="0"/>
              </a:spcBef>
              <a:spcAft>
                <a:spcPts val="0"/>
              </a:spcAft>
              <a:buSzPts val="1800"/>
              <a:buChar char="●"/>
            </a:pPr>
            <a:r>
              <a:rPr lang="en" u="sng">
                <a:solidFill>
                  <a:schemeClr val="hlink"/>
                </a:solidFill>
                <a:hlinkClick r:id="rId8"/>
              </a:rPr>
              <a:t>Our github repo</a:t>
            </a:r>
            <a:endParaRPr/>
          </a:p>
          <a:p>
            <a:pPr indent="-342900" lvl="0" marL="457200" rtl="0" algn="l">
              <a:spcBef>
                <a:spcPts val="0"/>
              </a:spcBef>
              <a:spcAft>
                <a:spcPts val="0"/>
              </a:spcAft>
              <a:buSzPts val="1800"/>
              <a:buChar char="●"/>
            </a:pPr>
            <a:r>
              <a:rPr lang="en" u="sng">
                <a:solidFill>
                  <a:schemeClr val="hlink"/>
                </a:solidFill>
                <a:hlinkClick r:id="rId9"/>
              </a:rPr>
              <a:t>rapidsai/cugraph: cuGraph - RAPIDS Graph Analytics Library</a:t>
            </a:r>
            <a:endParaRPr/>
          </a:p>
          <a:p>
            <a:pPr indent="-342900" lvl="0" marL="457200" rtl="0" algn="l">
              <a:spcBef>
                <a:spcPts val="0"/>
              </a:spcBef>
              <a:spcAft>
                <a:spcPts val="0"/>
              </a:spcAft>
              <a:buSzPts val="1800"/>
              <a:buChar char="●"/>
            </a:pPr>
            <a:r>
              <a:rPr lang="en" u="sng">
                <a:solidFill>
                  <a:schemeClr val="hlink"/>
                </a:solidFill>
                <a:hlinkClick r:id="rId10"/>
              </a:rPr>
              <a:t>apple/turicreate: Turi Create simplifies the development of custom machine learning models.</a:t>
            </a:r>
            <a:endParaRPr/>
          </a:p>
          <a:p>
            <a:pPr indent="-342900" lvl="0" marL="457200" rtl="0" algn="l">
              <a:spcBef>
                <a:spcPts val="0"/>
              </a:spcBef>
              <a:spcAft>
                <a:spcPts val="0"/>
              </a:spcAft>
              <a:buSzPts val="1800"/>
              <a:buChar char="●"/>
            </a:pPr>
            <a:r>
              <a:rPr lang="en" u="sng">
                <a:solidFill>
                  <a:schemeClr val="hlink"/>
                </a:solidFill>
                <a:hlinkClick r:id="rId11"/>
              </a:rPr>
              <a:t>Software for Complex Networks — NetworkX 2.5 documentation</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p38"/>
          <p:cNvSpPr txBox="1"/>
          <p:nvPr>
            <p:ph type="ctrTitle"/>
          </p:nvPr>
        </p:nvSpPr>
        <p:spPr>
          <a:xfrm>
            <a:off x="0" y="840825"/>
            <a:ext cx="91440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Network Analysis of 		   with Crunchbase</a:t>
            </a:r>
            <a:endParaRPr sz="3700"/>
          </a:p>
        </p:txBody>
      </p:sp>
      <p:sp>
        <p:nvSpPr>
          <p:cNvPr id="258" name="Google Shape;258;p38"/>
          <p:cNvSpPr txBox="1"/>
          <p:nvPr>
            <p:ph idx="1" type="subTitle"/>
          </p:nvPr>
        </p:nvSpPr>
        <p:spPr>
          <a:xfrm>
            <a:off x="311700" y="30986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Team: Aditya Mengani, Ognjen Sosa, Sanjay Elangovan, Song Park, Sophia Skowronski</a:t>
            </a:r>
            <a:endParaRPr/>
          </a:p>
        </p:txBody>
      </p:sp>
      <p:pic>
        <p:nvPicPr>
          <p:cNvPr id="259" name="Google Shape;259;p38"/>
          <p:cNvPicPr preferRelativeResize="0"/>
          <p:nvPr/>
        </p:nvPicPr>
        <p:blipFill>
          <a:blip r:embed="rId3">
            <a:alphaModFix/>
          </a:blip>
          <a:stretch>
            <a:fillRect/>
          </a:stretch>
        </p:blipFill>
        <p:spPr>
          <a:xfrm>
            <a:off x="4382902" y="1373376"/>
            <a:ext cx="992200" cy="8841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Challenges &amp; Our Approach </a:t>
            </a:r>
            <a:endParaRPr/>
          </a:p>
        </p:txBody>
      </p:sp>
      <p:sp>
        <p:nvSpPr>
          <p:cNvPr id="265" name="Google Shape;26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SS NOTE -- I got the challenges for other sections, you should articulate how these were challenging during modeling :) </a:t>
            </a:r>
            <a:endParaRPr/>
          </a:p>
          <a:p>
            <a:pPr indent="-342900" lvl="0" marL="457200" rtl="0" algn="l">
              <a:spcBef>
                <a:spcPts val="0"/>
              </a:spcBef>
              <a:spcAft>
                <a:spcPts val="0"/>
              </a:spcAft>
              <a:buSzPts val="1800"/>
              <a:buChar char="●"/>
            </a:pPr>
            <a:r>
              <a:rPr lang="en"/>
              <a:t>Computational issues</a:t>
            </a:r>
            <a:endParaRPr/>
          </a:p>
          <a:p>
            <a:pPr indent="-317500" lvl="1" marL="914400" rtl="0" algn="l">
              <a:spcBef>
                <a:spcPts val="0"/>
              </a:spcBef>
              <a:spcAft>
                <a:spcPts val="0"/>
              </a:spcAft>
              <a:buSzPts val="1400"/>
              <a:buChar char="○"/>
            </a:pPr>
            <a:r>
              <a:rPr lang="en"/>
              <a:t>R</a:t>
            </a:r>
            <a:r>
              <a:rPr lang="en"/>
              <a:t>educe_mem_usage</a:t>
            </a:r>
            <a:endParaRPr/>
          </a:p>
          <a:p>
            <a:pPr indent="-317500" lvl="1" marL="914400" rtl="0" algn="l">
              <a:spcBef>
                <a:spcPts val="0"/>
              </a:spcBef>
              <a:spcAft>
                <a:spcPts val="0"/>
              </a:spcAft>
              <a:buSzPts val="1400"/>
              <a:buChar char="○"/>
            </a:pPr>
            <a:r>
              <a:rPr lang="en"/>
              <a:t>We need a bigger computer!!!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raph EDA: connected components</a:t>
            </a:r>
            <a:endParaRPr/>
          </a:p>
        </p:txBody>
      </p:sp>
      <p:sp>
        <p:nvSpPr>
          <p:cNvPr id="271" name="Google Shape;27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https://www.ibm.com/support/knowledgecenter/SSJSV9_9.2.1/com.ibm.i2.anb.doc/about_k_core.html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Investment behavior</a:t>
            </a:r>
            <a:r>
              <a:rPr lang="en"/>
              <a:t> as a link prediction problem</a:t>
            </a:r>
            <a:endParaRPr/>
          </a:p>
        </p:txBody>
      </p:sp>
      <p:sp>
        <p:nvSpPr>
          <p:cNvPr id="277" name="Google Shape;27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Predict  the  changes  of  edges  or  nodes  of  social networks  over  time</a:t>
            </a:r>
            <a:endParaRPr/>
          </a:p>
          <a:p>
            <a:pPr indent="0" lvl="0" marL="0" rtl="0" algn="l">
              <a:spcBef>
                <a:spcPts val="1600"/>
              </a:spcBef>
              <a:spcAft>
                <a:spcPts val="0"/>
              </a:spcAft>
              <a:buNone/>
            </a:pPr>
            <a:r>
              <a:rPr lang="en"/>
              <a:t>Assumptions</a:t>
            </a:r>
            <a:endParaRPr/>
          </a:p>
          <a:p>
            <a:pPr indent="-317500" lvl="0" marL="457200" rtl="0" algn="l">
              <a:spcBef>
                <a:spcPts val="0"/>
              </a:spcBef>
              <a:spcAft>
                <a:spcPts val="0"/>
              </a:spcAft>
              <a:buSzPts val="1400"/>
              <a:buChar char="●"/>
            </a:pPr>
            <a:r>
              <a:rPr lang="en" sz="1400"/>
              <a:t>Trust and social influence affects the stability of investment markets</a:t>
            </a:r>
            <a:endParaRPr sz="1400"/>
          </a:p>
          <a:p>
            <a:pPr indent="-317500" lvl="0" marL="457200" rtl="0" algn="l">
              <a:spcBef>
                <a:spcPts val="0"/>
              </a:spcBef>
              <a:spcAft>
                <a:spcPts val="0"/>
              </a:spcAft>
              <a:buSzPts val="1400"/>
              <a:buChar char="●"/>
            </a:pPr>
            <a:r>
              <a:rPr lang="en" sz="1400"/>
              <a:t>Investors invest in companies based on social relationships, be it positive or negative, similar or dissimilar</a:t>
            </a:r>
            <a:endParaRPr sz="1400"/>
          </a:p>
          <a:p>
            <a:pPr indent="0" lvl="0" marL="0" rtl="0" algn="l">
              <a:spcBef>
                <a:spcPts val="1600"/>
              </a:spcBef>
              <a:spcAft>
                <a:spcPts val="0"/>
              </a:spcAft>
              <a:buNone/>
            </a:pPr>
            <a:r>
              <a:rPr lang="en"/>
              <a:t>What the researchers found</a:t>
            </a:r>
            <a:endParaRPr/>
          </a:p>
          <a:p>
            <a:pPr indent="-317500" lvl="0" marL="457200" marR="4272468" rtl="0" algn="l">
              <a:spcBef>
                <a:spcPts val="0"/>
              </a:spcBef>
              <a:spcAft>
                <a:spcPts val="0"/>
              </a:spcAft>
              <a:buSzPts val="1400"/>
              <a:buChar char="●"/>
            </a:pPr>
            <a:r>
              <a:rPr lang="en" sz="1400"/>
              <a:t>The greater the similarity, the more investment activities were found</a:t>
            </a:r>
            <a:endParaRPr sz="1400"/>
          </a:p>
          <a:p>
            <a:pPr indent="-317500" lvl="0" marL="457200" marR="4272468" rtl="0" algn="l">
              <a:spcBef>
                <a:spcPts val="0"/>
              </a:spcBef>
              <a:spcAft>
                <a:spcPts val="0"/>
              </a:spcAft>
              <a:buSzPts val="1400"/>
              <a:buChar char="●"/>
            </a:pPr>
            <a:r>
              <a:rPr lang="en" sz="1400"/>
              <a:t>The greater the number of common neighbors, the less likely that investors will invest in companies</a:t>
            </a:r>
            <a:endParaRPr sz="1400"/>
          </a:p>
        </p:txBody>
      </p:sp>
      <p:pic>
        <p:nvPicPr>
          <p:cNvPr id="278" name="Google Shape;278;p41"/>
          <p:cNvPicPr preferRelativeResize="0"/>
          <p:nvPr/>
        </p:nvPicPr>
        <p:blipFill>
          <a:blip r:embed="rId3">
            <a:alphaModFix/>
          </a:blip>
          <a:stretch>
            <a:fillRect/>
          </a:stretch>
        </p:blipFill>
        <p:spPr>
          <a:xfrm>
            <a:off x="4572000" y="2800775"/>
            <a:ext cx="4296676" cy="2024750"/>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last time….</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E9E9E"/>
              </a:buClr>
              <a:buSzPts val="1800"/>
              <a:buChar char="●"/>
            </a:pPr>
            <a:r>
              <a:rPr lang="en">
                <a:solidFill>
                  <a:srgbClr val="9E9E9E"/>
                </a:solidFill>
              </a:rPr>
              <a:t>Dataset</a:t>
            </a:r>
            <a:endParaRPr>
              <a:solidFill>
                <a:srgbClr val="9E9E9E"/>
              </a:solidFill>
            </a:endParaRPr>
          </a:p>
          <a:p>
            <a:pPr indent="-342900" lvl="1" marL="914400" marR="0" rtl="0" algn="l">
              <a:spcBef>
                <a:spcPts val="0"/>
              </a:spcBef>
              <a:spcAft>
                <a:spcPts val="0"/>
              </a:spcAft>
              <a:buClr>
                <a:srgbClr val="9E9E9E"/>
              </a:buClr>
              <a:buSzPts val="1800"/>
              <a:buChar char="○"/>
            </a:pPr>
            <a:r>
              <a:rPr lang="en" sz="1800"/>
              <a:t>+1M organizations</a:t>
            </a:r>
            <a:endParaRPr sz="1800"/>
          </a:p>
          <a:p>
            <a:pPr indent="-342900" lvl="1" marL="914400" marR="0" rtl="0" algn="l">
              <a:spcBef>
                <a:spcPts val="0"/>
              </a:spcBef>
              <a:spcAft>
                <a:spcPts val="0"/>
              </a:spcAft>
              <a:buClr>
                <a:srgbClr val="9E9E9E"/>
              </a:buClr>
              <a:buSzPts val="1800"/>
              <a:buChar char="○"/>
            </a:pPr>
            <a:r>
              <a:rPr lang="en" sz="1800"/>
              <a:t>Company information, leadership, investments and funding, etc.</a:t>
            </a:r>
            <a:endParaRPr sz="1800">
              <a:solidFill>
                <a:srgbClr val="9E9E9E"/>
              </a:solidFill>
            </a:endParaRPr>
          </a:p>
          <a:p>
            <a:pPr indent="-342900" lvl="1" marL="914400" marR="0" rtl="0" algn="l">
              <a:spcBef>
                <a:spcPts val="0"/>
              </a:spcBef>
              <a:spcAft>
                <a:spcPts val="0"/>
              </a:spcAft>
              <a:buClr>
                <a:srgbClr val="9E9E9E"/>
              </a:buClr>
              <a:buSzPts val="1800"/>
              <a:buChar char="○"/>
            </a:pPr>
            <a:r>
              <a:rPr lang="en" sz="1800">
                <a:solidFill>
                  <a:srgbClr val="9E9E9E"/>
                </a:solidFill>
              </a:rPr>
              <a:t>Pledge 1% companies are tagged in Crunchbase</a:t>
            </a:r>
            <a:endParaRPr sz="1800">
              <a:solidFill>
                <a:srgbClr val="9E9E9E"/>
              </a:solidFill>
            </a:endParaRPr>
          </a:p>
        </p:txBody>
      </p:sp>
      <p:pic>
        <p:nvPicPr>
          <p:cNvPr id="71" name="Google Shape;71;p15"/>
          <p:cNvPicPr preferRelativeResize="0"/>
          <p:nvPr/>
        </p:nvPicPr>
        <p:blipFill>
          <a:blip r:embed="rId3">
            <a:alphaModFix/>
          </a:blip>
          <a:stretch>
            <a:fillRect/>
          </a:stretch>
        </p:blipFill>
        <p:spPr>
          <a:xfrm>
            <a:off x="4353526" y="445026"/>
            <a:ext cx="4231401" cy="1147625"/>
          </a:xfrm>
          <a:prstGeom prst="rect">
            <a:avLst/>
          </a:prstGeom>
          <a:noFill/>
          <a:ln cap="flat" cmpd="sng" w="9525">
            <a:solidFill>
              <a:srgbClr val="F7A91F"/>
            </a:solidFill>
            <a:prstDash val="solid"/>
            <a:round/>
            <a:headEnd len="sm" w="sm" type="none"/>
            <a:tailEnd len="sm" w="sm" type="none"/>
          </a:ln>
        </p:spPr>
      </p:pic>
      <p:pic>
        <p:nvPicPr>
          <p:cNvPr id="72" name="Google Shape;72;p15"/>
          <p:cNvPicPr preferRelativeResize="0"/>
          <p:nvPr/>
        </p:nvPicPr>
        <p:blipFill>
          <a:blip r:embed="rId4">
            <a:alphaModFix/>
          </a:blip>
          <a:stretch>
            <a:fillRect/>
          </a:stretch>
        </p:blipFill>
        <p:spPr>
          <a:xfrm>
            <a:off x="6539468" y="2768200"/>
            <a:ext cx="2216632" cy="1536875"/>
          </a:xfrm>
          <a:prstGeom prst="rect">
            <a:avLst/>
          </a:prstGeom>
          <a:noFill/>
          <a:ln>
            <a:noFill/>
          </a:ln>
        </p:spPr>
      </p:pic>
      <p:pic>
        <p:nvPicPr>
          <p:cNvPr id="73" name="Google Shape;73;p15"/>
          <p:cNvPicPr preferRelativeResize="0"/>
          <p:nvPr/>
        </p:nvPicPr>
        <p:blipFill>
          <a:blip r:embed="rId5">
            <a:alphaModFix/>
          </a:blip>
          <a:stretch>
            <a:fillRect/>
          </a:stretch>
        </p:blipFill>
        <p:spPr>
          <a:xfrm>
            <a:off x="6022000" y="4305075"/>
            <a:ext cx="2734100" cy="432900"/>
          </a:xfrm>
          <a:prstGeom prst="rect">
            <a:avLst/>
          </a:prstGeom>
          <a:noFill/>
          <a:ln>
            <a:noFill/>
          </a:ln>
        </p:spPr>
      </p:pic>
      <p:pic>
        <p:nvPicPr>
          <p:cNvPr id="74" name="Google Shape;74;p15"/>
          <p:cNvPicPr preferRelativeResize="0"/>
          <p:nvPr/>
        </p:nvPicPr>
        <p:blipFill>
          <a:blip r:embed="rId6">
            <a:alphaModFix/>
          </a:blip>
          <a:stretch>
            <a:fillRect/>
          </a:stretch>
        </p:blipFill>
        <p:spPr>
          <a:xfrm>
            <a:off x="896575" y="2874945"/>
            <a:ext cx="2028698" cy="1617470"/>
          </a:xfrm>
          <a:prstGeom prst="rect">
            <a:avLst/>
          </a:prstGeom>
          <a:noFill/>
          <a:ln cap="flat" cmpd="sng" w="9525">
            <a:solidFill>
              <a:srgbClr val="F7A91F"/>
            </a:solidFill>
            <a:prstDash val="solid"/>
            <a:round/>
            <a:headEnd len="sm" w="sm" type="none"/>
            <a:tailEnd len="sm" w="sm" type="none"/>
          </a:ln>
        </p:spPr>
      </p:pic>
      <p:pic>
        <p:nvPicPr>
          <p:cNvPr id="75" name="Google Shape;75;p15"/>
          <p:cNvPicPr preferRelativeResize="0"/>
          <p:nvPr/>
        </p:nvPicPr>
        <p:blipFill>
          <a:blip r:embed="rId7">
            <a:alphaModFix/>
          </a:blip>
          <a:stretch>
            <a:fillRect/>
          </a:stretch>
        </p:blipFill>
        <p:spPr>
          <a:xfrm>
            <a:off x="3478677" y="2854900"/>
            <a:ext cx="2028698" cy="1657574"/>
          </a:xfrm>
          <a:prstGeom prst="rect">
            <a:avLst/>
          </a:prstGeom>
          <a:noFill/>
          <a:ln cap="flat" cmpd="sng" w="9525">
            <a:solidFill>
              <a:srgbClr val="F7A91F"/>
            </a:solidFill>
            <a:prstDash val="solid"/>
            <a:round/>
            <a:headEnd len="sm" w="sm" type="none"/>
            <a:tailEnd len="sm" w="sm" type="none"/>
          </a:ln>
        </p:spPr>
      </p:pic>
      <p:sp>
        <p:nvSpPr>
          <p:cNvPr id="76" name="Google Shape;76;p15"/>
          <p:cNvSpPr/>
          <p:nvPr/>
        </p:nvSpPr>
        <p:spPr>
          <a:xfrm>
            <a:off x="7780450" y="1246250"/>
            <a:ext cx="639300" cy="272700"/>
          </a:xfrm>
          <a:prstGeom prst="rect">
            <a:avLst/>
          </a:prstGeom>
          <a:noFill/>
          <a:ln cap="flat" cmpd="sng" w="28575">
            <a:solidFill>
              <a:srgbClr val="F7A9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pic>
        <p:nvPicPr>
          <p:cNvPr id="283" name="Google Shape;283;p42"/>
          <p:cNvPicPr preferRelativeResize="0"/>
          <p:nvPr/>
        </p:nvPicPr>
        <p:blipFill>
          <a:blip r:embed="rId3">
            <a:alphaModFix/>
          </a:blip>
          <a:stretch>
            <a:fillRect/>
          </a:stretch>
        </p:blipFill>
        <p:spPr>
          <a:xfrm>
            <a:off x="5417025" y="3060050"/>
            <a:ext cx="3186676" cy="1508825"/>
          </a:xfrm>
          <a:prstGeom prst="rect">
            <a:avLst/>
          </a:prstGeom>
          <a:noFill/>
          <a:ln>
            <a:noFill/>
          </a:ln>
        </p:spPr>
      </p:pic>
      <p:sp>
        <p:nvSpPr>
          <p:cNvPr id="284" name="Google Shape;284;p42"/>
          <p:cNvSpPr txBox="1"/>
          <p:nvPr>
            <p:ph type="title"/>
          </p:nvPr>
        </p:nvSpPr>
        <p:spPr>
          <a:xfrm>
            <a:off x="311700" y="445025"/>
            <a:ext cx="1048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Corporate social impact</a:t>
            </a:r>
            <a:r>
              <a:rPr lang="en"/>
              <a:t> </a:t>
            </a:r>
            <a:r>
              <a:rPr lang="en"/>
              <a:t>as a link prediction problem</a:t>
            </a:r>
            <a:endParaRPr/>
          </a:p>
        </p:txBody>
      </p:sp>
      <p:sp>
        <p:nvSpPr>
          <p:cNvPr id="285" name="Google Shape;28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network analysis to </a:t>
            </a:r>
            <a:r>
              <a:rPr lang="en"/>
              <a:t>predict whether or not a company is in the  P1 network</a:t>
            </a:r>
            <a:endParaRPr/>
          </a:p>
          <a:p>
            <a:pPr indent="0" lvl="0" marL="0" rtl="0" algn="l">
              <a:spcBef>
                <a:spcPts val="1600"/>
              </a:spcBef>
              <a:spcAft>
                <a:spcPts val="0"/>
              </a:spcAft>
              <a:buNone/>
            </a:pPr>
            <a:r>
              <a:rPr lang="en"/>
              <a:t>Companies are more likely to "take the pledge" if they have stronger relationships in terms of proximity through investment and/or job affiliations.</a:t>
            </a:r>
            <a:endParaRPr/>
          </a:p>
          <a:p>
            <a:pPr indent="0" lvl="0" marL="0" rtl="0" algn="l">
              <a:spcBef>
                <a:spcPts val="1600"/>
              </a:spcBef>
              <a:spcAft>
                <a:spcPts val="0"/>
              </a:spcAft>
              <a:buNone/>
            </a:pPr>
            <a:r>
              <a:rPr b="1" lang="en"/>
              <a:t>Represented as a directed graph</a:t>
            </a:r>
            <a:endParaRPr b="1"/>
          </a:p>
          <a:p>
            <a:pPr indent="-317500" lvl="0" marL="457200" marR="3427857" rtl="0" algn="l">
              <a:spcBef>
                <a:spcPts val="1600"/>
              </a:spcBef>
              <a:spcAft>
                <a:spcPts val="0"/>
              </a:spcAft>
              <a:buSzPts val="1400"/>
              <a:buChar char="●"/>
            </a:pPr>
            <a:r>
              <a:rPr b="1" lang="en" sz="1400"/>
              <a:t>Nodes</a:t>
            </a:r>
            <a:r>
              <a:rPr lang="en" sz="1400"/>
              <a:t>: </a:t>
            </a:r>
            <a:r>
              <a:rPr lang="en" sz="1400"/>
              <a:t>Organizations (</a:t>
            </a:r>
            <a:r>
              <a:rPr lang="en" sz="1400"/>
              <a:t>Companies, Investors), People</a:t>
            </a:r>
            <a:endParaRPr sz="1400"/>
          </a:p>
          <a:p>
            <a:pPr indent="-317500" lvl="0" marL="457200" marR="3656457" rtl="0" algn="l">
              <a:spcBef>
                <a:spcPts val="0"/>
              </a:spcBef>
              <a:spcAft>
                <a:spcPts val="0"/>
              </a:spcAft>
              <a:buSzPts val="1400"/>
              <a:buChar char="●"/>
            </a:pPr>
            <a:r>
              <a:rPr b="1" lang="en" sz="1400"/>
              <a:t>Edges</a:t>
            </a:r>
            <a:r>
              <a:rPr lang="en" sz="1400"/>
              <a:t>: Partner Investments (Person → Company), Investments (Company → Company), Jobs (Person → Company)</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 million+ organizations</a:t>
            </a:r>
            <a:endParaRPr/>
          </a:p>
          <a:p>
            <a:pPr indent="-317500" lvl="1" marL="914400" rtl="0" algn="l">
              <a:spcBef>
                <a:spcPts val="0"/>
              </a:spcBef>
              <a:spcAft>
                <a:spcPts val="0"/>
              </a:spcAft>
              <a:buSzPts val="1400"/>
              <a:buChar char="○"/>
            </a:pPr>
            <a:r>
              <a:rPr lang="en"/>
              <a:t>Company information (e.g. domain, employee count), leadership &amp; board members, investments and funding, etc.</a:t>
            </a:r>
            <a:endParaRPr/>
          </a:p>
          <a:p>
            <a:pPr indent="-342900" lvl="0" marL="457200" rtl="0" algn="l">
              <a:spcBef>
                <a:spcPts val="0"/>
              </a:spcBef>
              <a:spcAft>
                <a:spcPts val="0"/>
              </a:spcAft>
              <a:buSzPts val="1800"/>
              <a:buChar char="●"/>
            </a:pPr>
            <a:r>
              <a:rPr lang="en"/>
              <a:t>Data sourced mainly through venture partners</a:t>
            </a:r>
            <a:endParaRPr/>
          </a:p>
          <a:p>
            <a:pPr indent="-342900" lvl="0" marL="457200" rtl="0" algn="l">
              <a:spcBef>
                <a:spcPts val="0"/>
              </a:spcBef>
              <a:spcAft>
                <a:spcPts val="0"/>
              </a:spcAft>
              <a:buSzPts val="1800"/>
              <a:buChar char="●"/>
            </a:pPr>
            <a:r>
              <a:rPr lang="en"/>
              <a:t>Other sources: AI</a:t>
            </a:r>
            <a:r>
              <a:rPr lang="en"/>
              <a:t> and </a:t>
            </a:r>
            <a:r>
              <a:rPr lang="en"/>
              <a:t>machine learning, community of contributors, 3rd party partnerships</a:t>
            </a:r>
            <a:endParaRPr/>
          </a:p>
          <a:p>
            <a:pPr indent="-342900" lvl="0" marL="457200" rtl="0" algn="l">
              <a:spcBef>
                <a:spcPts val="0"/>
              </a:spcBef>
              <a:spcAft>
                <a:spcPts val="0"/>
              </a:spcAft>
              <a:buSzPts val="1800"/>
              <a:buChar char="●"/>
            </a:pPr>
            <a:r>
              <a:rPr lang="en"/>
              <a:t>Access through Rest API or a daily CSV export</a:t>
            </a:r>
            <a:endParaRPr/>
          </a:p>
        </p:txBody>
      </p:sp>
      <p:pic>
        <p:nvPicPr>
          <p:cNvPr id="291" name="Google Shape;291;p43"/>
          <p:cNvPicPr preferRelativeResize="0"/>
          <p:nvPr/>
        </p:nvPicPr>
        <p:blipFill>
          <a:blip r:embed="rId3">
            <a:alphaModFix/>
          </a:blip>
          <a:stretch>
            <a:fillRect/>
          </a:stretch>
        </p:blipFill>
        <p:spPr>
          <a:xfrm>
            <a:off x="6591850" y="2804525"/>
            <a:ext cx="2164250" cy="1500550"/>
          </a:xfrm>
          <a:prstGeom prst="rect">
            <a:avLst/>
          </a:prstGeom>
          <a:noFill/>
          <a:ln>
            <a:noFill/>
          </a:ln>
        </p:spPr>
      </p:pic>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Crunchbase Data</a:t>
            </a:r>
            <a:endParaRPr/>
          </a:p>
        </p:txBody>
      </p:sp>
      <p:pic>
        <p:nvPicPr>
          <p:cNvPr id="293" name="Google Shape;293;p43"/>
          <p:cNvPicPr preferRelativeResize="0"/>
          <p:nvPr/>
        </p:nvPicPr>
        <p:blipFill>
          <a:blip r:embed="rId4">
            <a:alphaModFix/>
          </a:blip>
          <a:stretch>
            <a:fillRect/>
          </a:stretch>
        </p:blipFill>
        <p:spPr>
          <a:xfrm>
            <a:off x="6022000" y="4305075"/>
            <a:ext cx="2734100" cy="432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299" name="Google Shape;29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P1 Organizations</a:t>
            </a:r>
            <a:endParaRPr/>
          </a:p>
          <a:p>
            <a:pPr indent="-342900" lvl="0" marL="457200" rtl="0" algn="l">
              <a:spcBef>
                <a:spcPts val="0"/>
              </a:spcBef>
              <a:spcAft>
                <a:spcPts val="0"/>
              </a:spcAft>
              <a:buSzPts val="1800"/>
              <a:buChar char="●"/>
            </a:pPr>
            <a:r>
              <a:rPr lang="en"/>
              <a:t>Crunchbase CSV export (09.08.2020)</a:t>
            </a:r>
            <a:endParaRPr/>
          </a:p>
          <a:p>
            <a:pPr indent="-317500" lvl="1" marL="914400" rtl="0" algn="l">
              <a:spcBef>
                <a:spcPts val="0"/>
              </a:spcBef>
              <a:spcAft>
                <a:spcPts val="0"/>
              </a:spcAft>
              <a:buSzPts val="1400"/>
              <a:buChar char="○"/>
            </a:pPr>
            <a:r>
              <a:rPr lang="en"/>
              <a:t>18 files</a:t>
            </a:r>
            <a:endParaRPr/>
          </a:p>
          <a:p>
            <a:pPr indent="-317500" lvl="1" marL="914400" rtl="0" algn="l">
              <a:spcBef>
                <a:spcPts val="0"/>
              </a:spcBef>
              <a:spcAft>
                <a:spcPts val="0"/>
              </a:spcAft>
              <a:buSzPts val="1400"/>
              <a:buChar char="○"/>
            </a:pPr>
            <a:r>
              <a:rPr lang="en"/>
              <a:t>Focus on: organizations, jobs, investments, partner Investments, funding rounds</a:t>
            </a:r>
            <a:endParaRPr/>
          </a:p>
          <a:p>
            <a:pPr indent="-342900" lvl="0" marL="457200" rtl="0" algn="l">
              <a:spcBef>
                <a:spcPts val="0"/>
              </a:spcBef>
              <a:spcAft>
                <a:spcPts val="0"/>
              </a:spcAft>
              <a:buSzPts val="1800"/>
              <a:buChar char="●"/>
            </a:pPr>
            <a:r>
              <a:rPr lang="en"/>
              <a:t>Size of the P1 network (as of 09.08.2020):</a:t>
            </a:r>
            <a:endParaRPr/>
          </a:p>
          <a:p>
            <a:pPr indent="-317500" lvl="1" marL="914400" rtl="0" algn="l">
              <a:spcBef>
                <a:spcPts val="0"/>
              </a:spcBef>
              <a:spcAft>
                <a:spcPts val="0"/>
              </a:spcAft>
              <a:buSzPts val="1400"/>
              <a:buChar char="○"/>
            </a:pPr>
            <a:r>
              <a:rPr lang="en"/>
              <a:t>7,822 P1 organizations in Crunchbase</a:t>
            </a:r>
            <a:endParaRPr/>
          </a:p>
          <a:p>
            <a:pPr indent="-317500" lvl="1" marL="914400" rtl="0" algn="l">
              <a:spcBef>
                <a:spcPts val="0"/>
              </a:spcBef>
              <a:spcAft>
                <a:spcPts val="0"/>
              </a:spcAft>
              <a:buSzPts val="1400"/>
              <a:buChar char="○"/>
            </a:pPr>
            <a:r>
              <a:rPr lang="en"/>
              <a:t>~3.9K investors and 1.5K partner investors associated (~15.1K total investments)</a:t>
            </a:r>
            <a:endParaRPr/>
          </a:p>
          <a:p>
            <a:pPr indent="-317500" lvl="1" marL="914400" rtl="0" algn="l">
              <a:spcBef>
                <a:spcPts val="0"/>
              </a:spcBef>
              <a:spcAft>
                <a:spcPts val="0"/>
              </a:spcAft>
              <a:buSzPts val="1400"/>
              <a:buChar char="○"/>
            </a:pPr>
            <a:r>
              <a:rPr lang="en"/>
              <a:t>~9K executives, 1.3K board members, and 1K board advisors associated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00" name="Google Shape;300;p44"/>
          <p:cNvPicPr preferRelativeResize="0"/>
          <p:nvPr/>
        </p:nvPicPr>
        <p:blipFill>
          <a:blip r:embed="rId3">
            <a:alphaModFix/>
          </a:blip>
          <a:stretch>
            <a:fillRect/>
          </a:stretch>
        </p:blipFill>
        <p:spPr>
          <a:xfrm>
            <a:off x="1708637" y="3720025"/>
            <a:ext cx="5726725" cy="1049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13" y="216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Pledge 1% Growth Trends</a:t>
            </a:r>
            <a:endParaRPr/>
          </a:p>
        </p:txBody>
      </p:sp>
      <p:pic>
        <p:nvPicPr>
          <p:cNvPr id="306" name="Google Shape;306;p45"/>
          <p:cNvPicPr preferRelativeResize="0"/>
          <p:nvPr/>
        </p:nvPicPr>
        <p:blipFill>
          <a:blip r:embed="rId3">
            <a:alphaModFix/>
          </a:blip>
          <a:stretch>
            <a:fillRect/>
          </a:stretch>
        </p:blipFill>
        <p:spPr>
          <a:xfrm>
            <a:off x="1033463" y="1017725"/>
            <a:ext cx="7077075" cy="3800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311700" y="16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Pledge 1% Growth between 2015 and 2020</a:t>
            </a:r>
            <a:endParaRPr/>
          </a:p>
        </p:txBody>
      </p:sp>
      <p:pic>
        <p:nvPicPr>
          <p:cNvPr id="312" name="Google Shape;312;p46"/>
          <p:cNvPicPr preferRelativeResize="0"/>
          <p:nvPr/>
        </p:nvPicPr>
        <p:blipFill>
          <a:blip r:embed="rId3">
            <a:alphaModFix/>
          </a:blip>
          <a:stretch>
            <a:fillRect/>
          </a:stretch>
        </p:blipFill>
        <p:spPr>
          <a:xfrm>
            <a:off x="574425" y="1017725"/>
            <a:ext cx="3924245" cy="3820975"/>
          </a:xfrm>
          <a:prstGeom prst="rect">
            <a:avLst/>
          </a:prstGeom>
          <a:noFill/>
          <a:ln>
            <a:noFill/>
          </a:ln>
        </p:spPr>
      </p:pic>
      <p:pic>
        <p:nvPicPr>
          <p:cNvPr id="313" name="Google Shape;313;p46"/>
          <p:cNvPicPr preferRelativeResize="0"/>
          <p:nvPr/>
        </p:nvPicPr>
        <p:blipFill>
          <a:blip r:embed="rId4">
            <a:alphaModFix/>
          </a:blip>
          <a:stretch>
            <a:fillRect/>
          </a:stretch>
        </p:blipFill>
        <p:spPr>
          <a:xfrm>
            <a:off x="4651070" y="1017725"/>
            <a:ext cx="3918508"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11700" y="7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Pledge 1% Companies Key Insights</a:t>
            </a:r>
            <a:endParaRPr/>
          </a:p>
        </p:txBody>
      </p:sp>
      <p:pic>
        <p:nvPicPr>
          <p:cNvPr id="319" name="Google Shape;319;p47"/>
          <p:cNvPicPr preferRelativeResize="0"/>
          <p:nvPr/>
        </p:nvPicPr>
        <p:blipFill>
          <a:blip r:embed="rId3">
            <a:alphaModFix/>
          </a:blip>
          <a:stretch>
            <a:fillRect/>
          </a:stretch>
        </p:blipFill>
        <p:spPr>
          <a:xfrm>
            <a:off x="5084775" y="631150"/>
            <a:ext cx="3747524" cy="3881200"/>
          </a:xfrm>
          <a:prstGeom prst="rect">
            <a:avLst/>
          </a:prstGeom>
          <a:noFill/>
          <a:ln>
            <a:noFill/>
          </a:ln>
        </p:spPr>
      </p:pic>
      <p:pic>
        <p:nvPicPr>
          <p:cNvPr id="320" name="Google Shape;320;p47"/>
          <p:cNvPicPr preferRelativeResize="0"/>
          <p:nvPr/>
        </p:nvPicPr>
        <p:blipFill>
          <a:blip r:embed="rId4">
            <a:alphaModFix/>
          </a:blip>
          <a:stretch>
            <a:fillRect/>
          </a:stretch>
        </p:blipFill>
        <p:spPr>
          <a:xfrm>
            <a:off x="402350" y="724875"/>
            <a:ext cx="2756099" cy="2588424"/>
          </a:xfrm>
          <a:prstGeom prst="rect">
            <a:avLst/>
          </a:prstGeom>
          <a:noFill/>
          <a:ln>
            <a:noFill/>
          </a:ln>
        </p:spPr>
      </p:pic>
      <p:pic>
        <p:nvPicPr>
          <p:cNvPr id="321" name="Google Shape;321;p47"/>
          <p:cNvPicPr preferRelativeResize="0"/>
          <p:nvPr/>
        </p:nvPicPr>
        <p:blipFill>
          <a:blip r:embed="rId5">
            <a:alphaModFix/>
          </a:blip>
          <a:stretch>
            <a:fillRect/>
          </a:stretch>
        </p:blipFill>
        <p:spPr>
          <a:xfrm>
            <a:off x="2216375" y="2088650"/>
            <a:ext cx="2756100" cy="2752376"/>
          </a:xfrm>
          <a:prstGeom prst="rect">
            <a:avLst/>
          </a:prstGeom>
          <a:noFill/>
          <a:ln>
            <a:noFill/>
          </a:ln>
        </p:spPr>
      </p:pic>
      <p:sp>
        <p:nvSpPr>
          <p:cNvPr id="322" name="Google Shape;322;p47"/>
          <p:cNvSpPr txBox="1"/>
          <p:nvPr/>
        </p:nvSpPr>
        <p:spPr>
          <a:xfrm>
            <a:off x="402350" y="3438550"/>
            <a:ext cx="1701600" cy="14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When compared to Crunchbase, Pledge companies tend to have smaller number of employees ... </a:t>
            </a:r>
            <a:endParaRPr>
              <a:solidFill>
                <a:srgbClr val="B7B7B7"/>
              </a:solidFill>
            </a:endParaRPr>
          </a:p>
        </p:txBody>
      </p:sp>
      <p:sp>
        <p:nvSpPr>
          <p:cNvPr id="323" name="Google Shape;323;p47"/>
          <p:cNvSpPr txBox="1"/>
          <p:nvPr/>
        </p:nvSpPr>
        <p:spPr>
          <a:xfrm>
            <a:off x="3281312" y="913750"/>
            <a:ext cx="1680600" cy="9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 are predominantly US based and ...</a:t>
            </a:r>
            <a:endParaRPr>
              <a:solidFill>
                <a:srgbClr val="B7B7B7"/>
              </a:solidFill>
            </a:endParaRPr>
          </a:p>
        </p:txBody>
      </p:sp>
      <p:sp>
        <p:nvSpPr>
          <p:cNvPr id="324" name="Google Shape;324;p47"/>
          <p:cNvSpPr txBox="1"/>
          <p:nvPr/>
        </p:nvSpPr>
        <p:spPr>
          <a:xfrm>
            <a:off x="5084875" y="4512350"/>
            <a:ext cx="37980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 are more heavily comprised of tech co’s.</a:t>
            </a:r>
            <a:endParaRPr>
              <a:solidFill>
                <a:srgbClr val="B7B7B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311700" y="208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Capital Raising Key Insights</a:t>
            </a:r>
            <a:endParaRPr/>
          </a:p>
        </p:txBody>
      </p:sp>
      <p:pic>
        <p:nvPicPr>
          <p:cNvPr id="330" name="Google Shape;330;p48"/>
          <p:cNvPicPr preferRelativeResize="0"/>
          <p:nvPr/>
        </p:nvPicPr>
        <p:blipFill>
          <a:blip r:embed="rId3">
            <a:alphaModFix/>
          </a:blip>
          <a:stretch>
            <a:fillRect/>
          </a:stretch>
        </p:blipFill>
        <p:spPr>
          <a:xfrm>
            <a:off x="408050" y="883550"/>
            <a:ext cx="3304900" cy="2808399"/>
          </a:xfrm>
          <a:prstGeom prst="rect">
            <a:avLst/>
          </a:prstGeom>
          <a:noFill/>
          <a:ln>
            <a:noFill/>
          </a:ln>
        </p:spPr>
      </p:pic>
      <p:pic>
        <p:nvPicPr>
          <p:cNvPr id="331" name="Google Shape;331;p48"/>
          <p:cNvPicPr preferRelativeResize="0"/>
          <p:nvPr/>
        </p:nvPicPr>
        <p:blipFill>
          <a:blip r:embed="rId4">
            <a:alphaModFix/>
          </a:blip>
          <a:stretch>
            <a:fillRect/>
          </a:stretch>
        </p:blipFill>
        <p:spPr>
          <a:xfrm>
            <a:off x="3216925" y="1419148"/>
            <a:ext cx="3030300" cy="2927574"/>
          </a:xfrm>
          <a:prstGeom prst="rect">
            <a:avLst/>
          </a:prstGeom>
          <a:noFill/>
          <a:ln>
            <a:noFill/>
          </a:ln>
        </p:spPr>
      </p:pic>
      <p:sp>
        <p:nvSpPr>
          <p:cNvPr id="332" name="Google Shape;332;p48"/>
          <p:cNvSpPr txBox="1"/>
          <p:nvPr/>
        </p:nvSpPr>
        <p:spPr>
          <a:xfrm>
            <a:off x="402350" y="3794450"/>
            <a:ext cx="26268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When compared to Crunchbase, Pledge companies tend to source capital from angel investors ... </a:t>
            </a:r>
            <a:endParaRPr>
              <a:solidFill>
                <a:srgbClr val="B7B7B7"/>
              </a:solidFill>
            </a:endParaRPr>
          </a:p>
        </p:txBody>
      </p:sp>
      <p:pic>
        <p:nvPicPr>
          <p:cNvPr id="333" name="Google Shape;333;p48"/>
          <p:cNvPicPr preferRelativeResize="0"/>
          <p:nvPr/>
        </p:nvPicPr>
        <p:blipFill>
          <a:blip r:embed="rId5">
            <a:alphaModFix/>
          </a:blip>
          <a:stretch>
            <a:fillRect/>
          </a:stretch>
        </p:blipFill>
        <p:spPr>
          <a:xfrm>
            <a:off x="5506750" y="1935325"/>
            <a:ext cx="3257700" cy="2961925"/>
          </a:xfrm>
          <a:prstGeom prst="rect">
            <a:avLst/>
          </a:prstGeom>
          <a:noFill/>
          <a:ln>
            <a:noFill/>
          </a:ln>
        </p:spPr>
      </p:pic>
      <p:sp>
        <p:nvSpPr>
          <p:cNvPr id="334" name="Google Shape;334;p48"/>
          <p:cNvSpPr txBox="1"/>
          <p:nvPr/>
        </p:nvSpPr>
        <p:spPr>
          <a:xfrm>
            <a:off x="3812725" y="871500"/>
            <a:ext cx="2434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a:t>
            </a:r>
            <a:r>
              <a:rPr lang="en">
                <a:solidFill>
                  <a:srgbClr val="B7B7B7"/>
                </a:solidFill>
              </a:rPr>
              <a:t> that step in early in seed rounds ... </a:t>
            </a:r>
            <a:endParaRPr>
              <a:solidFill>
                <a:srgbClr val="B7B7B7"/>
              </a:solidFill>
            </a:endParaRPr>
          </a:p>
        </p:txBody>
      </p:sp>
      <p:sp>
        <p:nvSpPr>
          <p:cNvPr id="335" name="Google Shape;335;p48"/>
          <p:cNvSpPr txBox="1"/>
          <p:nvPr/>
        </p:nvSpPr>
        <p:spPr>
          <a:xfrm>
            <a:off x="6329950" y="1340750"/>
            <a:ext cx="2434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 with a larger # of investors participating.</a:t>
            </a:r>
            <a:endParaRPr>
              <a:solidFill>
                <a:srgbClr val="B7B7B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25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Investor &amp; People Key Insights</a:t>
            </a:r>
            <a:endParaRPr/>
          </a:p>
        </p:txBody>
      </p:sp>
      <p:pic>
        <p:nvPicPr>
          <p:cNvPr id="341" name="Google Shape;341;p49"/>
          <p:cNvPicPr preferRelativeResize="0"/>
          <p:nvPr/>
        </p:nvPicPr>
        <p:blipFill>
          <a:blip r:embed="rId3">
            <a:alphaModFix/>
          </a:blip>
          <a:stretch>
            <a:fillRect/>
          </a:stretch>
        </p:blipFill>
        <p:spPr>
          <a:xfrm>
            <a:off x="311700" y="909800"/>
            <a:ext cx="2402525" cy="2655950"/>
          </a:xfrm>
          <a:prstGeom prst="rect">
            <a:avLst/>
          </a:prstGeom>
          <a:noFill/>
          <a:ln>
            <a:noFill/>
          </a:ln>
        </p:spPr>
      </p:pic>
      <p:pic>
        <p:nvPicPr>
          <p:cNvPr id="342" name="Google Shape;342;p49"/>
          <p:cNvPicPr preferRelativeResize="0"/>
          <p:nvPr/>
        </p:nvPicPr>
        <p:blipFill>
          <a:blip r:embed="rId4">
            <a:alphaModFix/>
          </a:blip>
          <a:stretch>
            <a:fillRect/>
          </a:stretch>
        </p:blipFill>
        <p:spPr>
          <a:xfrm>
            <a:off x="2247050" y="1556675"/>
            <a:ext cx="2361978" cy="2655950"/>
          </a:xfrm>
          <a:prstGeom prst="rect">
            <a:avLst/>
          </a:prstGeom>
          <a:noFill/>
          <a:ln>
            <a:noFill/>
          </a:ln>
        </p:spPr>
      </p:pic>
      <p:pic>
        <p:nvPicPr>
          <p:cNvPr id="343" name="Google Shape;343;p49"/>
          <p:cNvPicPr preferRelativeResize="0"/>
          <p:nvPr/>
        </p:nvPicPr>
        <p:blipFill>
          <a:blip r:embed="rId5">
            <a:alphaModFix/>
          </a:blip>
          <a:stretch>
            <a:fillRect/>
          </a:stretch>
        </p:blipFill>
        <p:spPr>
          <a:xfrm>
            <a:off x="4716101" y="1275338"/>
            <a:ext cx="2053250" cy="2703275"/>
          </a:xfrm>
          <a:prstGeom prst="rect">
            <a:avLst/>
          </a:prstGeom>
          <a:noFill/>
          <a:ln>
            <a:noFill/>
          </a:ln>
        </p:spPr>
      </p:pic>
      <p:pic>
        <p:nvPicPr>
          <p:cNvPr id="344" name="Google Shape;344;p49"/>
          <p:cNvPicPr preferRelativeResize="0"/>
          <p:nvPr/>
        </p:nvPicPr>
        <p:blipFill>
          <a:blip r:embed="rId6">
            <a:alphaModFix/>
          </a:blip>
          <a:stretch>
            <a:fillRect/>
          </a:stretch>
        </p:blipFill>
        <p:spPr>
          <a:xfrm>
            <a:off x="6698400" y="2185200"/>
            <a:ext cx="2133890" cy="2655950"/>
          </a:xfrm>
          <a:prstGeom prst="rect">
            <a:avLst/>
          </a:prstGeom>
          <a:noFill/>
          <a:ln>
            <a:noFill/>
          </a:ln>
        </p:spPr>
      </p:pic>
      <p:sp>
        <p:nvSpPr>
          <p:cNvPr id="345" name="Google Shape;345;p49"/>
          <p:cNvSpPr txBox="1"/>
          <p:nvPr/>
        </p:nvSpPr>
        <p:spPr>
          <a:xfrm>
            <a:off x="311700" y="4212625"/>
            <a:ext cx="51237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There is no overlap between top investors and top people among Pledge and Crunchbase companies.</a:t>
            </a:r>
            <a:endParaRPr>
              <a:solidFill>
                <a:srgbClr val="CCCCC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Key Insights</a:t>
            </a:r>
            <a:endParaRPr/>
          </a:p>
        </p:txBody>
      </p:sp>
      <p:sp>
        <p:nvSpPr>
          <p:cNvPr id="351" name="Google Shape;35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data from Crunchbase: </a:t>
            </a:r>
            <a:endParaRPr/>
          </a:p>
          <a:p>
            <a:pPr indent="-342900" lvl="0" marL="457200" rtl="0" algn="l">
              <a:spcBef>
                <a:spcPts val="1600"/>
              </a:spcBef>
              <a:spcAft>
                <a:spcPts val="0"/>
              </a:spcAft>
              <a:buSzPts val="1800"/>
              <a:buChar char="●"/>
            </a:pPr>
            <a:r>
              <a:rPr lang="en"/>
              <a:t>Financial information &gt; 80%,</a:t>
            </a:r>
            <a:endParaRPr/>
          </a:p>
          <a:p>
            <a:pPr indent="-342900" lvl="0" marL="457200" rtl="0" algn="l">
              <a:spcBef>
                <a:spcPts val="0"/>
              </a:spcBef>
              <a:spcAft>
                <a:spcPts val="0"/>
              </a:spcAft>
              <a:buSzPts val="1800"/>
              <a:buChar char="●"/>
            </a:pPr>
            <a:r>
              <a:rPr lang="en"/>
              <a:t>Employee count &gt; 27%</a:t>
            </a:r>
            <a:endParaRPr/>
          </a:p>
          <a:p>
            <a:pPr indent="0" lvl="0" marL="0" rtl="0" algn="l">
              <a:spcBef>
                <a:spcPts val="1600"/>
              </a:spcBef>
              <a:spcAft>
                <a:spcPts val="0"/>
              </a:spcAft>
              <a:buNone/>
            </a:pPr>
            <a:r>
              <a:rPr lang="en"/>
              <a:t>TBD:</a:t>
            </a:r>
            <a:endParaRPr/>
          </a:p>
          <a:p>
            <a:pPr indent="-342900" lvl="0" marL="457200" rtl="0" algn="l">
              <a:spcBef>
                <a:spcPts val="1600"/>
              </a:spcBef>
              <a:spcAft>
                <a:spcPts val="0"/>
              </a:spcAft>
              <a:buSzPts val="1800"/>
              <a:buChar char="●"/>
            </a:pPr>
            <a:r>
              <a:rPr lang="en"/>
              <a:t>Jobs</a:t>
            </a:r>
            <a:endParaRPr/>
          </a:p>
          <a:p>
            <a:pPr indent="-342900" lvl="0" marL="457200" rtl="0" algn="l">
              <a:spcBef>
                <a:spcPts val="0"/>
              </a:spcBef>
              <a:spcAft>
                <a:spcPts val="0"/>
              </a:spcAft>
              <a:buSzPts val="1800"/>
              <a:buChar char="●"/>
            </a:pPr>
            <a:r>
              <a:rPr lang="en"/>
              <a:t>Education</a:t>
            </a:r>
            <a:endParaRPr/>
          </a:p>
          <a:p>
            <a:pPr indent="-342900" lvl="0" marL="457200" rtl="0" algn="l">
              <a:spcBef>
                <a:spcPts val="0"/>
              </a:spcBef>
              <a:spcAft>
                <a:spcPts val="0"/>
              </a:spcAft>
              <a:buSzPts val="1800"/>
              <a:buChar char="●"/>
            </a:pPr>
            <a:r>
              <a:rPr lang="en"/>
              <a:t>IPOs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Model (No Graph Features)</a:t>
            </a:r>
            <a:endParaRPr/>
          </a:p>
        </p:txBody>
      </p:sp>
      <p:sp>
        <p:nvSpPr>
          <p:cNvPr id="357" name="Google Shape;357;p51"/>
          <p:cNvSpPr txBox="1"/>
          <p:nvPr>
            <p:ph idx="1" type="body"/>
          </p:nvPr>
        </p:nvSpPr>
        <p:spPr>
          <a:xfrm>
            <a:off x="287575" y="1175825"/>
            <a:ext cx="8520600" cy="37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 problem based on</a:t>
            </a:r>
            <a:endParaRPr/>
          </a:p>
          <a:p>
            <a:pPr indent="-342900" lvl="0" marL="457200" rtl="0" algn="l">
              <a:spcBef>
                <a:spcPts val="1600"/>
              </a:spcBef>
              <a:spcAft>
                <a:spcPts val="0"/>
              </a:spcAft>
              <a:buSzPts val="1800"/>
              <a:buChar char="-"/>
            </a:pPr>
            <a:r>
              <a:rPr lang="en"/>
              <a:t>Employee count, Region, Industry, Rank</a:t>
            </a:r>
            <a:endParaRPr/>
          </a:p>
          <a:p>
            <a:pPr indent="0" lvl="0" marL="0" rtl="0" algn="l">
              <a:spcBef>
                <a:spcPts val="1600"/>
              </a:spcBef>
              <a:spcAft>
                <a:spcPts val="0"/>
              </a:spcAft>
              <a:buNone/>
            </a:pPr>
            <a:r>
              <a:rPr lang="en"/>
              <a:t>Num observations : 12134       Num dimensions : 270</a:t>
            </a:r>
            <a:r>
              <a:rPr lang="en"/>
              <a:t>	</a:t>
            </a:r>
            <a:endParaRPr/>
          </a:p>
          <a:p>
            <a:pPr indent="0" lvl="0" marL="0" rtl="0" algn="l">
              <a:spcBef>
                <a:spcPts val="1600"/>
              </a:spcBef>
              <a:spcAft>
                <a:spcPts val="0"/>
              </a:spcAft>
              <a:buNone/>
            </a:pPr>
            <a:r>
              <a:rPr lang="en"/>
              <a:t>Feature engineering</a:t>
            </a:r>
            <a:endParaRPr/>
          </a:p>
          <a:p>
            <a:pPr indent="-342900" lvl="0" marL="457200" rtl="0" algn="l">
              <a:spcBef>
                <a:spcPts val="1600"/>
              </a:spcBef>
              <a:spcAft>
                <a:spcPts val="0"/>
              </a:spcAft>
              <a:buSzPts val="1800"/>
              <a:buChar char="●"/>
            </a:pPr>
            <a:r>
              <a:rPr lang="en"/>
              <a:t>Rank</a:t>
            </a:r>
            <a:endParaRPr/>
          </a:p>
          <a:p>
            <a:pPr indent="-342900" lvl="0" marL="457200" rtl="0" algn="l">
              <a:spcBef>
                <a:spcPts val="0"/>
              </a:spcBef>
              <a:spcAft>
                <a:spcPts val="0"/>
              </a:spcAft>
              <a:buSzPts val="1800"/>
              <a:buChar char="●"/>
            </a:pPr>
            <a:r>
              <a:rPr lang="en"/>
              <a:t>Industry, employee count, role → dummy columns (Ordinal values)</a:t>
            </a:r>
            <a:endParaRPr/>
          </a:p>
          <a:p>
            <a:pPr indent="-342900" lvl="0" marL="457200" rtl="0" algn="l">
              <a:spcBef>
                <a:spcPts val="0"/>
              </a:spcBef>
              <a:spcAft>
                <a:spcPts val="0"/>
              </a:spcAft>
              <a:buSzPts val="1800"/>
              <a:buChar char="●"/>
            </a:pPr>
            <a:r>
              <a:rPr lang="en"/>
              <a:t>Feature set for each industry category/Country code/Employee count</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last time….</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3250002" rtl="0" algn="l">
              <a:spcBef>
                <a:spcPts val="0"/>
              </a:spcBef>
              <a:spcAft>
                <a:spcPts val="0"/>
              </a:spcAft>
              <a:buSzPts val="1800"/>
              <a:buChar char="●"/>
            </a:pPr>
            <a:r>
              <a:rPr b="1" lang="en"/>
              <a:t>What we found</a:t>
            </a:r>
            <a:r>
              <a:rPr lang="en"/>
              <a:t>: Pledge 1% has a unique footprint in Crunchbase</a:t>
            </a:r>
            <a:endParaRPr/>
          </a:p>
          <a:p>
            <a:pPr indent="-342900" lvl="1" marL="914400" marR="3250002" rtl="0" algn="l">
              <a:spcBef>
                <a:spcPts val="0"/>
              </a:spcBef>
              <a:spcAft>
                <a:spcPts val="0"/>
              </a:spcAft>
              <a:buSzPts val="1800"/>
              <a:buChar char="○"/>
            </a:pPr>
            <a:r>
              <a:rPr lang="en" sz="1800"/>
              <a:t>Industry</a:t>
            </a:r>
            <a:endParaRPr sz="1800"/>
          </a:p>
          <a:p>
            <a:pPr indent="-342900" lvl="1" marL="914400" marR="3250002" rtl="0" algn="l">
              <a:spcBef>
                <a:spcPts val="0"/>
              </a:spcBef>
              <a:spcAft>
                <a:spcPts val="0"/>
              </a:spcAft>
              <a:buSzPts val="1800"/>
              <a:buChar char="○"/>
            </a:pPr>
            <a:r>
              <a:rPr lang="en" sz="1800"/>
              <a:t>Country</a:t>
            </a:r>
            <a:endParaRPr sz="1800"/>
          </a:p>
          <a:p>
            <a:pPr indent="-342900" lvl="1" marL="914400" marR="3250002" rtl="0" algn="l">
              <a:spcBef>
                <a:spcPts val="0"/>
              </a:spcBef>
              <a:spcAft>
                <a:spcPts val="0"/>
              </a:spcAft>
              <a:buSzPts val="1800"/>
              <a:buChar char="○"/>
            </a:pPr>
            <a:r>
              <a:rPr lang="en" sz="1800"/>
              <a:t>Age</a:t>
            </a:r>
            <a:endParaRPr sz="1800"/>
          </a:p>
          <a:p>
            <a:pPr indent="-342900" lvl="1" marL="914400" marR="3250002" rtl="0" algn="l">
              <a:spcBef>
                <a:spcPts val="0"/>
              </a:spcBef>
              <a:spcAft>
                <a:spcPts val="0"/>
              </a:spcAft>
              <a:buSzPts val="1800"/>
              <a:buChar char="○"/>
            </a:pPr>
            <a:r>
              <a:rPr lang="en" sz="1800"/>
              <a:t>Total funding</a:t>
            </a:r>
            <a:endParaRPr sz="1800"/>
          </a:p>
          <a:p>
            <a:pPr indent="-342900" lvl="1" marL="914400" marR="3250002" rtl="0" algn="l">
              <a:spcBef>
                <a:spcPts val="0"/>
              </a:spcBef>
              <a:spcAft>
                <a:spcPts val="0"/>
              </a:spcAft>
              <a:buSzPts val="1800"/>
              <a:buChar char="○"/>
            </a:pPr>
            <a:r>
              <a:rPr lang="en" sz="1800"/>
              <a:t>Rank</a:t>
            </a:r>
            <a:endParaRPr sz="1800"/>
          </a:p>
          <a:p>
            <a:pPr indent="-342900" lvl="0" marL="457200" rtl="0" algn="l">
              <a:spcBef>
                <a:spcPts val="0"/>
              </a:spcBef>
              <a:spcAft>
                <a:spcPts val="0"/>
              </a:spcAft>
              <a:buSzPts val="1800"/>
              <a:buChar char="●"/>
            </a:pPr>
            <a:r>
              <a:rPr b="1" lang="en"/>
              <a:t>Baseline </a:t>
            </a:r>
            <a:r>
              <a:rPr b="1" lang="en"/>
              <a:t>scores: </a:t>
            </a:r>
            <a:r>
              <a:rPr lang="en" sz="1800"/>
              <a:t>LRR</a:t>
            </a:r>
            <a:r>
              <a:rPr lang="en"/>
              <a:t> --</a:t>
            </a:r>
            <a:r>
              <a:rPr lang="en" sz="1800"/>
              <a:t> </a:t>
            </a:r>
            <a:r>
              <a:rPr lang="en" sz="1800">
                <a:solidFill>
                  <a:srgbClr val="FFFFFF"/>
                </a:solidFill>
              </a:rPr>
              <a:t>0.50</a:t>
            </a:r>
            <a:r>
              <a:rPr lang="en" sz="1800"/>
              <a:t> | </a:t>
            </a:r>
            <a:r>
              <a:rPr lang="en"/>
              <a:t>BNB -- </a:t>
            </a:r>
            <a:r>
              <a:rPr lang="en">
                <a:solidFill>
                  <a:srgbClr val="FFFFFF"/>
                </a:solidFill>
              </a:rPr>
              <a:t>0.68</a:t>
            </a:r>
            <a:r>
              <a:rPr lang="en">
                <a:solidFill>
                  <a:srgbClr val="9E9E9E"/>
                </a:solidFill>
              </a:rPr>
              <a:t> | </a:t>
            </a:r>
            <a:r>
              <a:rPr lang="en" sz="1800">
                <a:solidFill>
                  <a:srgbClr val="9E9E9E"/>
                </a:solidFill>
              </a:rPr>
              <a:t>KN</a:t>
            </a:r>
            <a:r>
              <a:rPr lang="en" sz="1800"/>
              <a:t>N</a:t>
            </a:r>
            <a:r>
              <a:rPr lang="en"/>
              <a:t> --</a:t>
            </a:r>
            <a:r>
              <a:rPr lang="en" sz="1800"/>
              <a:t> </a:t>
            </a:r>
            <a:r>
              <a:rPr lang="en" sz="1800">
                <a:solidFill>
                  <a:srgbClr val="FFFFFF"/>
                </a:solidFill>
              </a:rPr>
              <a:t>0.62</a:t>
            </a:r>
            <a:endParaRPr/>
          </a:p>
          <a:p>
            <a:pPr indent="-342900" lvl="0" marL="457200" rtl="0" algn="l">
              <a:spcBef>
                <a:spcPts val="0"/>
              </a:spcBef>
              <a:spcAft>
                <a:spcPts val="0"/>
              </a:spcAft>
              <a:buSzPts val="1800"/>
              <a:buChar char="●"/>
            </a:pPr>
            <a:r>
              <a:rPr b="1" lang="en"/>
              <a:t>Focus of our project</a:t>
            </a:r>
            <a:r>
              <a:rPr lang="en"/>
              <a:t>: leverage network information to improve our baseline</a:t>
            </a:r>
            <a:endParaRPr/>
          </a:p>
        </p:txBody>
      </p:sp>
      <p:pic>
        <p:nvPicPr>
          <p:cNvPr id="83" name="Google Shape;83;p16"/>
          <p:cNvPicPr preferRelativeResize="0"/>
          <p:nvPr/>
        </p:nvPicPr>
        <p:blipFill>
          <a:blip r:embed="rId3">
            <a:alphaModFix/>
          </a:blip>
          <a:stretch>
            <a:fillRect/>
          </a:stretch>
        </p:blipFill>
        <p:spPr>
          <a:xfrm>
            <a:off x="5441550" y="597225"/>
            <a:ext cx="2513526" cy="2603176"/>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Model (No Graph Features)</a:t>
            </a:r>
            <a:endParaRPr/>
          </a:p>
        </p:txBody>
      </p:sp>
      <p:sp>
        <p:nvSpPr>
          <p:cNvPr id="363" name="Google Shape;36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Results(Averaged scores from random sampling of data in 100 iterations):</a:t>
            </a:r>
            <a:endParaRPr sz="1300"/>
          </a:p>
          <a:p>
            <a:pPr indent="0" lvl="0" marL="0" rtl="0" algn="l">
              <a:spcBef>
                <a:spcPts val="1600"/>
              </a:spcBef>
              <a:spcAft>
                <a:spcPts val="0"/>
              </a:spcAft>
              <a:buNone/>
            </a:pPr>
            <a:r>
              <a:rPr lang="en" sz="1300"/>
              <a:t>Ordinary Least Squares (OLS) : Adjusted R-squared 0.28 (Strong multicollinearity)</a:t>
            </a:r>
            <a:endParaRPr sz="1300"/>
          </a:p>
          <a:p>
            <a:pPr indent="0" lvl="0" marL="0" rtl="0" algn="l">
              <a:spcBef>
                <a:spcPts val="1600"/>
              </a:spcBef>
              <a:spcAft>
                <a:spcPts val="0"/>
              </a:spcAft>
              <a:buNone/>
            </a:pPr>
            <a:r>
              <a:rPr lang="en" sz="1300"/>
              <a:t>Linear Regression : 0.26</a:t>
            </a:r>
            <a:endParaRPr sz="1300"/>
          </a:p>
          <a:p>
            <a:pPr indent="0" lvl="0" marL="0" rtl="0" algn="l">
              <a:spcBef>
                <a:spcPts val="1600"/>
              </a:spcBef>
              <a:spcAft>
                <a:spcPts val="0"/>
              </a:spcAft>
              <a:buNone/>
            </a:pPr>
            <a:r>
              <a:rPr lang="en" sz="1300"/>
              <a:t>K-Nearest Neighbour : Accuracy score 0.62</a:t>
            </a:r>
            <a:endParaRPr sz="1300"/>
          </a:p>
          <a:p>
            <a:pPr indent="0" lvl="0" marL="0" rtl="0" algn="l">
              <a:spcBef>
                <a:spcPts val="1600"/>
              </a:spcBef>
              <a:spcAft>
                <a:spcPts val="0"/>
              </a:spcAft>
              <a:buNone/>
            </a:pPr>
            <a:r>
              <a:rPr lang="en" sz="1300"/>
              <a:t>Logistic Regression : Accuracy score 0.50</a:t>
            </a:r>
            <a:endParaRPr sz="1300"/>
          </a:p>
          <a:p>
            <a:pPr indent="0" lvl="0" marL="0" rtl="0" algn="l">
              <a:spcBef>
                <a:spcPts val="1600"/>
              </a:spcBef>
              <a:spcAft>
                <a:spcPts val="0"/>
              </a:spcAft>
              <a:buNone/>
            </a:pPr>
            <a:r>
              <a:rPr lang="en" sz="1300"/>
              <a:t>Naive Bayes : Accuray score 0.68 (Highest)</a:t>
            </a:r>
            <a:endParaRPr sz="1300"/>
          </a:p>
          <a:p>
            <a:pPr indent="0" lvl="0" marL="0" rtl="0" algn="l">
              <a:spcBef>
                <a:spcPts val="1600"/>
              </a:spcBef>
              <a:spcAft>
                <a:spcPts val="1600"/>
              </a:spcAft>
              <a:buNone/>
            </a:pPr>
            <a:r>
              <a:t/>
            </a:r>
            <a:endParaRPr sz="1600"/>
          </a:p>
        </p:txBody>
      </p:sp>
      <p:pic>
        <p:nvPicPr>
          <p:cNvPr id="364" name="Google Shape;364;p52"/>
          <p:cNvPicPr preferRelativeResize="0"/>
          <p:nvPr/>
        </p:nvPicPr>
        <p:blipFill>
          <a:blip r:embed="rId3">
            <a:alphaModFix/>
          </a:blip>
          <a:stretch>
            <a:fillRect/>
          </a:stretch>
        </p:blipFill>
        <p:spPr>
          <a:xfrm>
            <a:off x="4385875" y="2273850"/>
            <a:ext cx="4207848" cy="1841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70" name="Google Shape;370;p53"/>
          <p:cNvSpPr txBox="1"/>
          <p:nvPr>
            <p:ph idx="1" type="body"/>
          </p:nvPr>
        </p:nvSpPr>
        <p:spPr>
          <a:xfrm>
            <a:off x="311700" y="1152475"/>
            <a:ext cx="4519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Create an Adjacency Matrix </a:t>
            </a:r>
            <a:endParaRPr/>
          </a:p>
          <a:p>
            <a:pPr indent="-342900" lvl="0" marL="457200" rtl="0" algn="l">
              <a:spcBef>
                <a:spcPts val="0"/>
              </a:spcBef>
              <a:spcAft>
                <a:spcPts val="0"/>
              </a:spcAft>
              <a:buSzPts val="1800"/>
              <a:buAutoNum type="arabicPeriod"/>
            </a:pPr>
            <a:r>
              <a:rPr lang="en"/>
              <a:t>Figure out which models to try:</a:t>
            </a:r>
            <a:br>
              <a:rPr lang="en"/>
            </a:br>
            <a:r>
              <a:rPr lang="en"/>
              <a:t>- Decision Tree based on CART Algorithm</a:t>
            </a:r>
            <a:br>
              <a:rPr lang="en"/>
            </a:br>
            <a:r>
              <a:rPr lang="en"/>
              <a:t>- SVM (Support Vector Model)</a:t>
            </a:r>
            <a:br>
              <a:rPr lang="en"/>
            </a:br>
            <a:r>
              <a:rPr lang="en"/>
              <a:t>- Naive Bayes </a:t>
            </a:r>
            <a:endParaRPr/>
          </a:p>
          <a:p>
            <a:pPr indent="-342900" lvl="0" marL="457200" rtl="0" algn="l">
              <a:spcBef>
                <a:spcPts val="0"/>
              </a:spcBef>
              <a:spcAft>
                <a:spcPts val="0"/>
              </a:spcAft>
              <a:buSzPts val="1800"/>
              <a:buAutoNum type="arabicPeriod"/>
            </a:pPr>
            <a:r>
              <a:rPr lang="en"/>
              <a:t>Features to incorporate</a:t>
            </a:r>
            <a:br>
              <a:rPr lang="en"/>
            </a:br>
            <a:r>
              <a:rPr lang="en"/>
              <a:t>- Translating graph features to model features</a:t>
            </a:r>
            <a:br>
              <a:rPr lang="en"/>
            </a:br>
            <a:r>
              <a:rPr lang="en"/>
              <a:t>- Dealing with missing data </a:t>
            </a:r>
            <a:endParaRPr/>
          </a:p>
        </p:txBody>
      </p:sp>
      <p:pic>
        <p:nvPicPr>
          <p:cNvPr id="371" name="Google Shape;371;p53"/>
          <p:cNvPicPr preferRelativeResize="0"/>
          <p:nvPr/>
        </p:nvPicPr>
        <p:blipFill>
          <a:blip r:embed="rId3">
            <a:alphaModFix/>
          </a:blip>
          <a:stretch>
            <a:fillRect/>
          </a:stretch>
        </p:blipFill>
        <p:spPr>
          <a:xfrm>
            <a:off x="5073725" y="1463000"/>
            <a:ext cx="3758575" cy="24408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and Challenges</a:t>
            </a:r>
            <a:endParaRPr/>
          </a:p>
        </p:txBody>
      </p:sp>
      <p:sp>
        <p:nvSpPr>
          <p:cNvPr id="377" name="Google Shape;377;p54"/>
          <p:cNvSpPr txBox="1"/>
          <p:nvPr>
            <p:ph idx="1" type="body"/>
          </p:nvPr>
        </p:nvSpPr>
        <p:spPr>
          <a:xfrm>
            <a:off x="2082600" y="1137550"/>
            <a:ext cx="5399400" cy="105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Incorporating</a:t>
            </a:r>
            <a:r>
              <a:rPr lang="en"/>
              <a:t> </a:t>
            </a:r>
            <a:r>
              <a:rPr b="1" lang="en"/>
              <a:t>Time</a:t>
            </a:r>
            <a:endParaRPr b="1"/>
          </a:p>
          <a:p>
            <a:pPr indent="0" lvl="0" marL="0" rtl="0" algn="l">
              <a:lnSpc>
                <a:spcPct val="100000"/>
              </a:lnSpc>
              <a:spcBef>
                <a:spcPts val="0"/>
              </a:spcBef>
              <a:spcAft>
                <a:spcPts val="0"/>
              </a:spcAft>
              <a:buNone/>
            </a:pPr>
            <a:r>
              <a:t/>
            </a:r>
            <a:endParaRPr b="1" sz="400"/>
          </a:p>
          <a:p>
            <a:pPr indent="-342900" lvl="0" marL="457200" rtl="0" algn="l">
              <a:lnSpc>
                <a:spcPct val="100000"/>
              </a:lnSpc>
              <a:spcBef>
                <a:spcPts val="0"/>
              </a:spcBef>
              <a:spcAft>
                <a:spcPts val="0"/>
              </a:spcAft>
              <a:buSzPts val="1800"/>
              <a:buChar char="●"/>
            </a:pPr>
            <a:r>
              <a:rPr lang="en"/>
              <a:t>Don’t necessarily need to use time series data</a:t>
            </a:r>
            <a:endParaRPr/>
          </a:p>
          <a:p>
            <a:pPr indent="-342900" lvl="0" marL="457200" rtl="0" algn="l">
              <a:lnSpc>
                <a:spcPct val="100000"/>
              </a:lnSpc>
              <a:spcBef>
                <a:spcPts val="0"/>
              </a:spcBef>
              <a:spcAft>
                <a:spcPts val="0"/>
              </a:spcAft>
              <a:buSzPts val="1800"/>
              <a:buChar char="●"/>
            </a:pPr>
            <a:r>
              <a:rPr lang="en"/>
              <a:t>Incorporate time as a feature</a:t>
            </a:r>
            <a:endParaRPr/>
          </a:p>
          <a:p>
            <a:pPr indent="0" lvl="0" marL="0" rtl="0" algn="l">
              <a:spcBef>
                <a:spcPts val="0"/>
              </a:spcBef>
              <a:spcAft>
                <a:spcPts val="1600"/>
              </a:spcAft>
              <a:buNone/>
            </a:pPr>
            <a:r>
              <a:t/>
            </a:r>
            <a:endParaRPr/>
          </a:p>
        </p:txBody>
      </p:sp>
      <p:pic>
        <p:nvPicPr>
          <p:cNvPr id="378" name="Google Shape;378;p54"/>
          <p:cNvPicPr preferRelativeResize="0"/>
          <p:nvPr/>
        </p:nvPicPr>
        <p:blipFill>
          <a:blip r:embed="rId3">
            <a:alphaModFix/>
          </a:blip>
          <a:stretch>
            <a:fillRect/>
          </a:stretch>
        </p:blipFill>
        <p:spPr>
          <a:xfrm>
            <a:off x="798250" y="1226025"/>
            <a:ext cx="865100" cy="865100"/>
          </a:xfrm>
          <a:prstGeom prst="rect">
            <a:avLst/>
          </a:prstGeom>
          <a:noFill/>
          <a:ln>
            <a:noFill/>
          </a:ln>
        </p:spPr>
      </p:pic>
      <p:sp>
        <p:nvSpPr>
          <p:cNvPr id="379" name="Google Shape;379;p54"/>
          <p:cNvSpPr txBox="1"/>
          <p:nvPr>
            <p:ph idx="1" type="body"/>
          </p:nvPr>
        </p:nvSpPr>
        <p:spPr>
          <a:xfrm>
            <a:off x="588975" y="2451825"/>
            <a:ext cx="7841100" cy="528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t>Graph Tools</a:t>
            </a:r>
            <a:endParaRPr b="1" sz="2400"/>
          </a:p>
          <a:p>
            <a:pPr indent="0" lvl="0" marL="0" rtl="0" algn="l">
              <a:lnSpc>
                <a:spcPct val="100000"/>
              </a:lnSpc>
              <a:spcBef>
                <a:spcPts val="1600"/>
              </a:spcBef>
              <a:spcAft>
                <a:spcPts val="1600"/>
              </a:spcAft>
              <a:buNone/>
            </a:pPr>
            <a:r>
              <a:t/>
            </a:r>
            <a:endParaRPr/>
          </a:p>
        </p:txBody>
      </p:sp>
      <p:pic>
        <p:nvPicPr>
          <p:cNvPr id="380" name="Google Shape;380;p54"/>
          <p:cNvPicPr preferRelativeResize="0"/>
          <p:nvPr/>
        </p:nvPicPr>
        <p:blipFill rotWithShape="1">
          <a:blip r:embed="rId4">
            <a:alphaModFix/>
          </a:blip>
          <a:srcRect b="23363" l="0" r="0" t="24844"/>
          <a:stretch/>
        </p:blipFill>
        <p:spPr>
          <a:xfrm>
            <a:off x="311700" y="3489975"/>
            <a:ext cx="1965710" cy="572700"/>
          </a:xfrm>
          <a:prstGeom prst="rect">
            <a:avLst/>
          </a:prstGeom>
          <a:noFill/>
          <a:ln>
            <a:noFill/>
          </a:ln>
        </p:spPr>
      </p:pic>
      <p:pic>
        <p:nvPicPr>
          <p:cNvPr id="381" name="Google Shape;381;p54"/>
          <p:cNvPicPr preferRelativeResize="0"/>
          <p:nvPr/>
        </p:nvPicPr>
        <p:blipFill rotWithShape="1">
          <a:blip r:embed="rId5">
            <a:alphaModFix/>
          </a:blip>
          <a:srcRect b="14069" l="0" r="0" t="17432"/>
          <a:stretch/>
        </p:blipFill>
        <p:spPr>
          <a:xfrm>
            <a:off x="1115125" y="4245575"/>
            <a:ext cx="1753700" cy="630675"/>
          </a:xfrm>
          <a:prstGeom prst="rect">
            <a:avLst/>
          </a:prstGeom>
          <a:noFill/>
          <a:ln>
            <a:noFill/>
          </a:ln>
        </p:spPr>
      </p:pic>
      <p:pic>
        <p:nvPicPr>
          <p:cNvPr id="382" name="Google Shape;382;p54"/>
          <p:cNvPicPr preferRelativeResize="0"/>
          <p:nvPr/>
        </p:nvPicPr>
        <p:blipFill rotWithShape="1">
          <a:blip r:embed="rId6">
            <a:alphaModFix/>
          </a:blip>
          <a:srcRect b="20128" l="900" r="-900" t="21681"/>
          <a:stretch/>
        </p:blipFill>
        <p:spPr>
          <a:xfrm>
            <a:off x="2440225" y="3489976"/>
            <a:ext cx="1310873" cy="572700"/>
          </a:xfrm>
          <a:prstGeom prst="rect">
            <a:avLst/>
          </a:prstGeom>
          <a:noFill/>
          <a:ln>
            <a:noFill/>
          </a:ln>
        </p:spPr>
      </p:pic>
      <p:cxnSp>
        <p:nvCxnSpPr>
          <p:cNvPr id="383" name="Google Shape;383;p54"/>
          <p:cNvCxnSpPr/>
          <p:nvPr/>
        </p:nvCxnSpPr>
        <p:spPr>
          <a:xfrm>
            <a:off x="418775" y="2363900"/>
            <a:ext cx="8051100" cy="0"/>
          </a:xfrm>
          <a:prstGeom prst="straightConnector1">
            <a:avLst/>
          </a:prstGeom>
          <a:noFill/>
          <a:ln cap="flat" cmpd="sng" w="9525">
            <a:solidFill>
              <a:srgbClr val="FFFFFF"/>
            </a:solidFill>
            <a:prstDash val="solid"/>
            <a:round/>
            <a:headEnd len="med" w="med" type="none"/>
            <a:tailEnd len="med" w="med" type="none"/>
          </a:ln>
        </p:spPr>
      </p:cxnSp>
      <p:sp>
        <p:nvSpPr>
          <p:cNvPr id="384" name="Google Shape;384;p54"/>
          <p:cNvSpPr txBox="1"/>
          <p:nvPr/>
        </p:nvSpPr>
        <p:spPr>
          <a:xfrm>
            <a:off x="896075" y="2986313"/>
            <a:ext cx="21918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rPr>
              <a:t>Network Metrics			</a:t>
            </a:r>
            <a:endParaRPr b="1" sz="2000">
              <a:solidFill>
                <a:schemeClr val="lt2"/>
              </a:solidFill>
            </a:endParaRPr>
          </a:p>
          <a:p>
            <a:pPr indent="0" lvl="0" marL="0" rtl="0" algn="l">
              <a:spcBef>
                <a:spcPts val="1600"/>
              </a:spcBef>
              <a:spcAft>
                <a:spcPts val="0"/>
              </a:spcAft>
              <a:buNone/>
            </a:pPr>
            <a:r>
              <a:t/>
            </a:r>
            <a:endParaRPr/>
          </a:p>
        </p:txBody>
      </p:sp>
      <p:sp>
        <p:nvSpPr>
          <p:cNvPr id="385" name="Google Shape;385;p54"/>
          <p:cNvSpPr txBox="1"/>
          <p:nvPr/>
        </p:nvSpPr>
        <p:spPr>
          <a:xfrm>
            <a:off x="5861550" y="2986313"/>
            <a:ext cx="21918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2"/>
                </a:solidFill>
              </a:rPr>
              <a:t>Database Tools</a:t>
            </a:r>
            <a:endParaRPr b="1" sz="2000">
              <a:solidFill>
                <a:schemeClr val="lt2"/>
              </a:solidFill>
            </a:endParaRPr>
          </a:p>
          <a:p>
            <a:pPr indent="0" lvl="0" marL="0" rtl="0" algn="ctr">
              <a:spcBef>
                <a:spcPts val="1600"/>
              </a:spcBef>
              <a:spcAft>
                <a:spcPts val="0"/>
              </a:spcAft>
              <a:buNone/>
            </a:pPr>
            <a:r>
              <a:t/>
            </a:r>
            <a:endParaRPr/>
          </a:p>
        </p:txBody>
      </p:sp>
      <p:pic>
        <p:nvPicPr>
          <p:cNvPr id="386" name="Google Shape;386;p54"/>
          <p:cNvPicPr preferRelativeResize="0"/>
          <p:nvPr/>
        </p:nvPicPr>
        <p:blipFill rotWithShape="1">
          <a:blip r:embed="rId7">
            <a:alphaModFix/>
          </a:blip>
          <a:srcRect b="32984" l="0" r="0" t="24166"/>
          <a:stretch/>
        </p:blipFill>
        <p:spPr>
          <a:xfrm>
            <a:off x="5925750" y="4352800"/>
            <a:ext cx="2376219" cy="572701"/>
          </a:xfrm>
          <a:prstGeom prst="rect">
            <a:avLst/>
          </a:prstGeom>
          <a:noFill/>
          <a:ln>
            <a:noFill/>
          </a:ln>
        </p:spPr>
      </p:pic>
      <p:pic>
        <p:nvPicPr>
          <p:cNvPr id="387" name="Google Shape;387;p54"/>
          <p:cNvPicPr preferRelativeResize="0"/>
          <p:nvPr/>
        </p:nvPicPr>
        <p:blipFill rotWithShape="1">
          <a:blip r:embed="rId8">
            <a:alphaModFix/>
          </a:blip>
          <a:srcRect b="0" l="0" r="-3337" t="0"/>
          <a:stretch/>
        </p:blipFill>
        <p:spPr>
          <a:xfrm>
            <a:off x="4863425" y="3428475"/>
            <a:ext cx="1591000" cy="865100"/>
          </a:xfrm>
          <a:prstGeom prst="rect">
            <a:avLst/>
          </a:prstGeom>
          <a:noFill/>
          <a:ln>
            <a:noFill/>
          </a:ln>
        </p:spPr>
      </p:pic>
      <p:pic>
        <p:nvPicPr>
          <p:cNvPr id="388" name="Google Shape;388;p54"/>
          <p:cNvPicPr preferRelativeResize="0"/>
          <p:nvPr/>
        </p:nvPicPr>
        <p:blipFill rotWithShape="1">
          <a:blip r:embed="rId9">
            <a:alphaModFix/>
          </a:blip>
          <a:srcRect b="23553" l="0" r="4716" t="0"/>
          <a:stretch/>
        </p:blipFill>
        <p:spPr>
          <a:xfrm>
            <a:off x="6603625" y="3511875"/>
            <a:ext cx="2294358" cy="6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Level Properties</a:t>
            </a:r>
            <a:endParaRPr/>
          </a:p>
        </p:txBody>
      </p:sp>
      <p:sp>
        <p:nvSpPr>
          <p:cNvPr id="394" name="Google Shape;394;p55"/>
          <p:cNvSpPr txBox="1"/>
          <p:nvPr>
            <p:ph idx="1" type="body"/>
          </p:nvPr>
        </p:nvSpPr>
        <p:spPr>
          <a:xfrm>
            <a:off x="311700" y="1152475"/>
            <a:ext cx="5762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Degree centrality: incident edges, reveals activity</a:t>
            </a:r>
            <a:endParaRPr/>
          </a:p>
          <a:p>
            <a:pPr indent="-342900" lvl="0" marL="457200" rtl="0" algn="l">
              <a:spcBef>
                <a:spcPts val="0"/>
              </a:spcBef>
              <a:spcAft>
                <a:spcPts val="0"/>
              </a:spcAft>
              <a:buSzPts val="1800"/>
              <a:buChar char="●"/>
            </a:pPr>
            <a:r>
              <a:rPr lang="en"/>
              <a:t>Closeness centrality: centrally located for access to other nodes, reveals ability to access</a:t>
            </a:r>
            <a:endParaRPr/>
          </a:p>
          <a:p>
            <a:pPr indent="-342900" lvl="0" marL="457200" rtl="0" algn="l">
              <a:spcBef>
                <a:spcPts val="0"/>
              </a:spcBef>
              <a:spcAft>
                <a:spcPts val="0"/>
              </a:spcAft>
              <a:buSzPts val="1800"/>
              <a:buChar char="●"/>
            </a:pPr>
            <a:r>
              <a:rPr lang="en"/>
              <a:t>Betweenness centrality: power brokers connecting a lot of other nodes, reveals control over flow in network</a:t>
            </a:r>
            <a:endParaRPr/>
          </a:p>
          <a:p>
            <a:pPr indent="-342900" lvl="0" marL="457200" rtl="0" algn="l">
              <a:spcBef>
                <a:spcPts val="0"/>
              </a:spcBef>
              <a:spcAft>
                <a:spcPts val="0"/>
              </a:spcAft>
              <a:buSzPts val="1800"/>
              <a:buChar char="●"/>
            </a:pPr>
            <a:r>
              <a:rPr lang="en"/>
              <a:t>Eigenvector centrality: where the core of the network is</a:t>
            </a:r>
            <a:endParaRPr/>
          </a:p>
          <a:p>
            <a:pPr indent="-342900" lvl="0" marL="457200" rtl="0" algn="l">
              <a:spcBef>
                <a:spcPts val="0"/>
              </a:spcBef>
              <a:spcAft>
                <a:spcPts val="0"/>
              </a:spcAft>
              <a:buSzPts val="1800"/>
              <a:buChar char="●"/>
            </a:pPr>
            <a:r>
              <a:rPr lang="en"/>
              <a:t>Katz centrality</a:t>
            </a:r>
            <a:endParaRPr/>
          </a:p>
          <a:p>
            <a:pPr indent="-342900" lvl="0" marL="457200" rtl="0" algn="l">
              <a:spcBef>
                <a:spcPts val="0"/>
              </a:spcBef>
              <a:spcAft>
                <a:spcPts val="0"/>
              </a:spcAft>
              <a:buSzPts val="1800"/>
              <a:buChar char="●"/>
            </a:pPr>
            <a:r>
              <a:rPr lang="en"/>
              <a:t>Alpha centrality</a:t>
            </a:r>
            <a:endParaRPr/>
          </a:p>
          <a:p>
            <a:pPr indent="-342900" lvl="0" marL="457200" rtl="0" algn="l">
              <a:spcBef>
                <a:spcPts val="0"/>
              </a:spcBef>
              <a:spcAft>
                <a:spcPts val="0"/>
              </a:spcAft>
              <a:buSzPts val="1800"/>
              <a:buChar char="●"/>
            </a:pPr>
            <a:r>
              <a:rPr lang="en"/>
              <a:t>PageRank</a:t>
            </a:r>
            <a:endParaRPr/>
          </a:p>
        </p:txBody>
      </p:sp>
      <p:pic>
        <p:nvPicPr>
          <p:cNvPr id="395" name="Google Shape;395;p55"/>
          <p:cNvPicPr preferRelativeResize="0"/>
          <p:nvPr/>
        </p:nvPicPr>
        <p:blipFill>
          <a:blip r:embed="rId3">
            <a:alphaModFix/>
          </a:blip>
          <a:stretch>
            <a:fillRect/>
          </a:stretch>
        </p:blipFill>
        <p:spPr>
          <a:xfrm>
            <a:off x="6179525" y="1078085"/>
            <a:ext cx="2652775" cy="1778390"/>
          </a:xfrm>
          <a:prstGeom prst="rect">
            <a:avLst/>
          </a:prstGeom>
          <a:noFill/>
          <a:ln>
            <a:noFill/>
          </a:ln>
        </p:spPr>
      </p:pic>
      <p:pic>
        <p:nvPicPr>
          <p:cNvPr id="396" name="Google Shape;396;p55"/>
          <p:cNvPicPr preferRelativeResize="0"/>
          <p:nvPr/>
        </p:nvPicPr>
        <p:blipFill>
          <a:blip r:embed="rId4">
            <a:alphaModFix/>
          </a:blip>
          <a:stretch>
            <a:fillRect/>
          </a:stretch>
        </p:blipFill>
        <p:spPr>
          <a:xfrm>
            <a:off x="6179525" y="3048099"/>
            <a:ext cx="2652779" cy="1814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Level Properties</a:t>
            </a:r>
            <a:endParaRPr/>
          </a:p>
        </p:txBody>
      </p:sp>
      <p:sp>
        <p:nvSpPr>
          <p:cNvPr id="402" name="Google Shape;402;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Degree distribution: is there a power law structure?</a:t>
            </a:r>
            <a:endParaRPr/>
          </a:p>
          <a:p>
            <a:pPr indent="-342900" lvl="0" marL="457200" rtl="0" algn="l">
              <a:spcBef>
                <a:spcPts val="0"/>
              </a:spcBef>
              <a:spcAft>
                <a:spcPts val="0"/>
              </a:spcAft>
              <a:buSzPts val="1800"/>
              <a:buChar char="●"/>
            </a:pPr>
            <a:r>
              <a:rPr lang="en"/>
              <a:t>Giant component</a:t>
            </a:r>
            <a:endParaRPr/>
          </a:p>
          <a:p>
            <a:pPr indent="-342900" lvl="0" marL="457200" rtl="0" algn="l">
              <a:spcBef>
                <a:spcPts val="0"/>
              </a:spcBef>
              <a:spcAft>
                <a:spcPts val="0"/>
              </a:spcAft>
              <a:buSzPts val="1800"/>
              <a:buChar char="●"/>
            </a:pPr>
            <a:r>
              <a:rPr lang="en"/>
              <a:t>Shortest path: shortest sequence of links connecting two nodes</a:t>
            </a:r>
            <a:endParaRPr/>
          </a:p>
          <a:p>
            <a:pPr indent="-342900" lvl="0" marL="457200" rtl="0" algn="l">
              <a:spcBef>
                <a:spcPts val="0"/>
              </a:spcBef>
              <a:spcAft>
                <a:spcPts val="0"/>
              </a:spcAft>
              <a:buSzPts val="1800"/>
              <a:buChar char="●"/>
            </a:pPr>
            <a:r>
              <a:rPr lang="en"/>
              <a:t>Diameter: maximal distance</a:t>
            </a:r>
            <a:endParaRPr/>
          </a:p>
          <a:p>
            <a:pPr indent="-342900" lvl="0" marL="457200" rtl="0" algn="l">
              <a:spcBef>
                <a:spcPts val="0"/>
              </a:spcBef>
              <a:spcAft>
                <a:spcPts val="0"/>
              </a:spcAft>
              <a:buSzPts val="1800"/>
              <a:buChar char="●"/>
            </a:pPr>
            <a:r>
              <a:rPr lang="en"/>
              <a:t>Density: undirected/directed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applications</a:t>
            </a:r>
            <a:endParaRPr/>
          </a:p>
        </p:txBody>
      </p:sp>
      <p:sp>
        <p:nvSpPr>
          <p:cNvPr id="408" name="Google Shape;40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723" rtl="0" algn="l">
              <a:spcBef>
                <a:spcPts val="0"/>
              </a:spcBef>
              <a:spcAft>
                <a:spcPts val="0"/>
              </a:spcAft>
              <a:buSzPts val="1800"/>
              <a:buChar char="●"/>
            </a:pPr>
            <a:r>
              <a:rPr lang="en"/>
              <a:t>Identify advocates of  Pledge 1%, help show giving back is “good for business”</a:t>
            </a:r>
            <a:endParaRPr/>
          </a:p>
          <a:p>
            <a:pPr indent="-342900" lvl="0" marL="457200" marR="723" rtl="0" algn="l">
              <a:spcBef>
                <a:spcPts val="0"/>
              </a:spcBef>
              <a:spcAft>
                <a:spcPts val="0"/>
              </a:spcAft>
              <a:buSzPts val="1800"/>
              <a:buChar char="●"/>
            </a:pPr>
            <a:r>
              <a:rPr lang="en"/>
              <a:t>From the investment angle, this work can help startups identify prospective funders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the graph</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Decisions</a:t>
            </a:r>
            <a:endParaRPr/>
          </a:p>
          <a:p>
            <a:pPr indent="-304800" lvl="1" marL="914400" rtl="0" algn="l">
              <a:spcBef>
                <a:spcPts val="0"/>
              </a:spcBef>
              <a:spcAft>
                <a:spcPts val="0"/>
              </a:spcAft>
              <a:buSzPts val="1200"/>
              <a:buChar char="○"/>
            </a:pPr>
            <a:r>
              <a:rPr lang="en" sz="1600"/>
              <a:t>Representing the relationships and their significance</a:t>
            </a:r>
            <a:endParaRPr sz="1600"/>
          </a:p>
          <a:p>
            <a:pPr indent="-330200" lvl="1" marL="914400" rtl="0" algn="l">
              <a:spcBef>
                <a:spcPts val="0"/>
              </a:spcBef>
              <a:spcAft>
                <a:spcPts val="0"/>
              </a:spcAft>
              <a:buSzPts val="1600"/>
              <a:buChar char="○"/>
            </a:pPr>
            <a:r>
              <a:rPr lang="en" sz="1600"/>
              <a:t>Reducing overall size of Crunchbase for sampling → 4 or 5 degrees away</a:t>
            </a:r>
            <a:endParaRPr sz="1600"/>
          </a:p>
          <a:p>
            <a:pPr indent="-330200" lvl="1" marL="914400" rtl="0" algn="l">
              <a:spcBef>
                <a:spcPts val="0"/>
              </a:spcBef>
              <a:spcAft>
                <a:spcPts val="0"/>
              </a:spcAft>
              <a:buSzPts val="1600"/>
              <a:buChar char="○"/>
            </a:pPr>
            <a:r>
              <a:rPr lang="en" sz="1600"/>
              <a:t>Graph features on sampled network → 3 degrees away</a:t>
            </a:r>
            <a:endParaRPr sz="1600"/>
          </a:p>
        </p:txBody>
      </p:sp>
      <p:pic>
        <p:nvPicPr>
          <p:cNvPr id="90" name="Google Shape;90;p17"/>
          <p:cNvPicPr preferRelativeResize="0"/>
          <p:nvPr/>
        </p:nvPicPr>
        <p:blipFill>
          <a:blip r:embed="rId3">
            <a:alphaModFix/>
          </a:blip>
          <a:stretch>
            <a:fillRect/>
          </a:stretch>
        </p:blipFill>
        <p:spPr>
          <a:xfrm>
            <a:off x="454463" y="2637500"/>
            <a:ext cx="2706025" cy="2029525"/>
          </a:xfrm>
          <a:prstGeom prst="rect">
            <a:avLst/>
          </a:prstGeom>
          <a:noFill/>
          <a:ln cap="flat" cmpd="sng" w="9525">
            <a:solidFill>
              <a:srgbClr val="F7A91F"/>
            </a:solidFill>
            <a:prstDash val="solid"/>
            <a:round/>
            <a:headEnd len="sm" w="sm" type="none"/>
            <a:tailEnd len="sm" w="sm" type="none"/>
          </a:ln>
        </p:spPr>
      </p:pic>
      <p:pic>
        <p:nvPicPr>
          <p:cNvPr id="91" name="Google Shape;91;p17"/>
          <p:cNvPicPr preferRelativeResize="0"/>
          <p:nvPr/>
        </p:nvPicPr>
        <p:blipFill>
          <a:blip r:embed="rId4">
            <a:alphaModFix/>
          </a:blip>
          <a:stretch>
            <a:fillRect/>
          </a:stretch>
        </p:blipFill>
        <p:spPr>
          <a:xfrm>
            <a:off x="3560225" y="2852113"/>
            <a:ext cx="1425500" cy="1600300"/>
          </a:xfrm>
          <a:prstGeom prst="rect">
            <a:avLst/>
          </a:prstGeom>
          <a:noFill/>
          <a:ln cap="flat" cmpd="sng" w="9525">
            <a:solidFill>
              <a:srgbClr val="F7A91F"/>
            </a:solidFill>
            <a:prstDash val="solid"/>
            <a:round/>
            <a:headEnd len="sm" w="sm" type="none"/>
            <a:tailEnd len="sm" w="sm" type="none"/>
          </a:ln>
        </p:spPr>
      </p:pic>
      <p:pic>
        <p:nvPicPr>
          <p:cNvPr id="92" name="Google Shape;92;p17"/>
          <p:cNvPicPr preferRelativeResize="0"/>
          <p:nvPr/>
        </p:nvPicPr>
        <p:blipFill>
          <a:blip r:embed="rId5">
            <a:alphaModFix/>
          </a:blip>
          <a:stretch>
            <a:fillRect/>
          </a:stretch>
        </p:blipFill>
        <p:spPr>
          <a:xfrm>
            <a:off x="5102644" y="2852125"/>
            <a:ext cx="1800338" cy="1600300"/>
          </a:xfrm>
          <a:prstGeom prst="rect">
            <a:avLst/>
          </a:prstGeom>
          <a:noFill/>
          <a:ln cap="flat" cmpd="sng" w="9525">
            <a:solidFill>
              <a:srgbClr val="F7A91F"/>
            </a:solidFill>
            <a:prstDash val="solid"/>
            <a:round/>
            <a:headEnd len="sm" w="sm" type="none"/>
            <a:tailEnd len="sm" w="sm" type="none"/>
          </a:ln>
        </p:spPr>
      </p:pic>
      <p:pic>
        <p:nvPicPr>
          <p:cNvPr id="93" name="Google Shape;93;p17"/>
          <p:cNvPicPr preferRelativeResize="0"/>
          <p:nvPr/>
        </p:nvPicPr>
        <p:blipFill>
          <a:blip r:embed="rId6">
            <a:alphaModFix/>
          </a:blip>
          <a:stretch>
            <a:fillRect/>
          </a:stretch>
        </p:blipFill>
        <p:spPr>
          <a:xfrm>
            <a:off x="7097825" y="2849874"/>
            <a:ext cx="1589397" cy="1600300"/>
          </a:xfrm>
          <a:prstGeom prst="rect">
            <a:avLst/>
          </a:prstGeom>
          <a:noFill/>
          <a:ln cap="flat" cmpd="sng" w="9525">
            <a:solidFill>
              <a:srgbClr val="F7A91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4225756" rtl="0" algn="l">
              <a:lnSpc>
                <a:spcPct val="100000"/>
              </a:lnSpc>
              <a:spcBef>
                <a:spcPts val="0"/>
              </a:spcBef>
              <a:spcAft>
                <a:spcPts val="0"/>
              </a:spcAft>
              <a:buNone/>
            </a:pPr>
            <a:r>
              <a:rPr lang="en">
                <a:solidFill>
                  <a:srgbClr val="9E9E9E"/>
                </a:solidFill>
              </a:rPr>
              <a:t>VC firm investing in a company</a:t>
            </a:r>
            <a:endParaRPr>
              <a:solidFill>
                <a:srgbClr val="9E9E9E"/>
              </a:solidFill>
            </a:endParaRPr>
          </a:p>
          <a:p>
            <a:pPr indent="0" lvl="0" marL="0" marR="4225756" rtl="0" algn="l">
              <a:lnSpc>
                <a:spcPct val="100000"/>
              </a:lnSpc>
              <a:spcBef>
                <a:spcPts val="1600"/>
              </a:spcBef>
              <a:spcAft>
                <a:spcPts val="0"/>
              </a:spcAft>
              <a:buNone/>
            </a:pPr>
            <a:r>
              <a:rPr lang="en">
                <a:solidFill>
                  <a:srgbClr val="9E9E9E"/>
                </a:solidFill>
              </a:rPr>
              <a:t>Partner at VC Firm investing in a company</a:t>
            </a:r>
            <a:endParaRPr>
              <a:solidFill>
                <a:srgbClr val="9E9E9E"/>
              </a:solidFill>
            </a:endParaRPr>
          </a:p>
          <a:p>
            <a:pPr indent="0" lvl="0" marL="0" marR="4225756" rtl="0" algn="l">
              <a:lnSpc>
                <a:spcPct val="100000"/>
              </a:lnSpc>
              <a:spcBef>
                <a:spcPts val="1600"/>
              </a:spcBef>
              <a:spcAft>
                <a:spcPts val="1600"/>
              </a:spcAft>
              <a:buNone/>
            </a:pPr>
            <a:r>
              <a:rPr lang="en">
                <a:solidFill>
                  <a:srgbClr val="9E9E9E"/>
                </a:solidFill>
              </a:rPr>
              <a:t>Person has current job at a company</a:t>
            </a:r>
            <a:endParaRPr>
              <a:solidFill>
                <a:srgbClr val="9E9E9E"/>
              </a:solidFill>
            </a:endParaRPr>
          </a:p>
        </p:txBody>
      </p:sp>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Primary relationships</a:t>
            </a:r>
            <a:endParaRPr>
              <a:solidFill>
                <a:srgbClr val="000000"/>
              </a:solidFill>
            </a:endParaRPr>
          </a:p>
        </p:txBody>
      </p:sp>
      <p:pic>
        <p:nvPicPr>
          <p:cNvPr id="100" name="Google Shape;100;p18"/>
          <p:cNvPicPr preferRelativeResize="0"/>
          <p:nvPr/>
        </p:nvPicPr>
        <p:blipFill>
          <a:blip r:embed="rId3">
            <a:alphaModFix/>
          </a:blip>
          <a:stretch>
            <a:fillRect/>
          </a:stretch>
        </p:blipFill>
        <p:spPr>
          <a:xfrm>
            <a:off x="4208096" y="697300"/>
            <a:ext cx="4935904" cy="4446199"/>
          </a:xfrm>
          <a:prstGeom prst="rect">
            <a:avLst/>
          </a:prstGeom>
          <a:noFill/>
          <a:ln>
            <a:noFill/>
          </a:ln>
        </p:spPr>
      </p:pic>
      <p:pic>
        <p:nvPicPr>
          <p:cNvPr id="101" name="Google Shape;101;p18"/>
          <p:cNvPicPr preferRelativeResize="0"/>
          <p:nvPr/>
        </p:nvPicPr>
        <p:blipFill>
          <a:blip r:embed="rId4">
            <a:alphaModFix/>
          </a:blip>
          <a:stretch>
            <a:fillRect/>
          </a:stretch>
        </p:blipFill>
        <p:spPr>
          <a:xfrm>
            <a:off x="1560200" y="2847377"/>
            <a:ext cx="1685950" cy="189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4225756" rtl="0" algn="l">
              <a:lnSpc>
                <a:spcPct val="100000"/>
              </a:lnSpc>
              <a:spcBef>
                <a:spcPts val="0"/>
              </a:spcBef>
              <a:spcAft>
                <a:spcPts val="0"/>
              </a:spcAft>
              <a:buNone/>
            </a:pPr>
            <a:r>
              <a:rPr lang="en">
                <a:solidFill>
                  <a:srgbClr val="6AA84F"/>
                </a:solidFill>
              </a:rPr>
              <a:t>What's added in green</a:t>
            </a:r>
            <a:endParaRPr>
              <a:solidFill>
                <a:srgbClr val="6AA84F"/>
              </a:solidFill>
            </a:endParaRPr>
          </a:p>
          <a:p>
            <a:pPr indent="0" lvl="0" marL="0" marR="4225756" rtl="0" algn="l">
              <a:lnSpc>
                <a:spcPct val="100000"/>
              </a:lnSpc>
              <a:spcBef>
                <a:spcPts val="1600"/>
              </a:spcBef>
              <a:spcAft>
                <a:spcPts val="0"/>
              </a:spcAft>
              <a:buNone/>
            </a:pPr>
            <a:r>
              <a:rPr lang="en" sz="1800"/>
              <a:t>Former jobs of current employees</a:t>
            </a:r>
            <a:endParaRPr sz="1800"/>
          </a:p>
          <a:p>
            <a:pPr indent="0" lvl="0" marL="0" marR="4225756" rtl="0" algn="l">
              <a:lnSpc>
                <a:spcPct val="100000"/>
              </a:lnSpc>
              <a:spcBef>
                <a:spcPts val="1600"/>
              </a:spcBef>
              <a:spcAft>
                <a:spcPts val="0"/>
              </a:spcAft>
              <a:buNone/>
            </a:pPr>
            <a:r>
              <a:rPr lang="en" sz="1800"/>
              <a:t>Former employees and their new jobs</a:t>
            </a:r>
            <a:endParaRPr sz="1800"/>
          </a:p>
          <a:p>
            <a:pPr indent="0" lvl="0" marL="0" marR="4225756" rtl="0" algn="l">
              <a:lnSpc>
                <a:spcPct val="100000"/>
              </a:lnSpc>
              <a:spcBef>
                <a:spcPts val="1600"/>
              </a:spcBef>
              <a:spcAft>
                <a:spcPts val="1600"/>
              </a:spcAft>
              <a:buNone/>
            </a:pPr>
            <a:r>
              <a:rPr lang="en" sz="1800"/>
              <a:t>Partner investors' affiliation with their VC firm and the indirect link to the same invested company</a:t>
            </a:r>
            <a:endParaRPr sz="1800"/>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Secondary relationships</a:t>
            </a:r>
            <a:endParaRPr>
              <a:solidFill>
                <a:srgbClr val="000000"/>
              </a:solidFill>
            </a:endParaRPr>
          </a:p>
        </p:txBody>
      </p:sp>
      <p:pic>
        <p:nvPicPr>
          <p:cNvPr id="108" name="Google Shape;108;p19"/>
          <p:cNvPicPr preferRelativeResize="0"/>
          <p:nvPr/>
        </p:nvPicPr>
        <p:blipFill rotWithShape="1">
          <a:blip r:embed="rId3">
            <a:alphaModFix/>
          </a:blip>
          <a:srcRect b="1729" l="0" r="0" t="0"/>
          <a:stretch/>
        </p:blipFill>
        <p:spPr>
          <a:xfrm>
            <a:off x="4682225" y="445025"/>
            <a:ext cx="4240650" cy="4016100"/>
          </a:xfrm>
          <a:prstGeom prst="rect">
            <a:avLst/>
          </a:prstGeom>
          <a:noFill/>
          <a:ln>
            <a:noFill/>
          </a:ln>
        </p:spPr>
      </p:pic>
      <p:pic>
        <p:nvPicPr>
          <p:cNvPr id="109" name="Google Shape;109;p19"/>
          <p:cNvPicPr preferRelativeResize="0"/>
          <p:nvPr/>
        </p:nvPicPr>
        <p:blipFill>
          <a:blip r:embed="rId4">
            <a:alphaModFix/>
          </a:blip>
          <a:stretch>
            <a:fillRect/>
          </a:stretch>
        </p:blipFill>
        <p:spPr>
          <a:xfrm>
            <a:off x="2564825" y="3364550"/>
            <a:ext cx="1910025" cy="169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Tertiary relationships</a:t>
            </a:r>
            <a:endParaRPr>
              <a:solidFill>
                <a:srgbClr val="000000"/>
              </a:solidFill>
            </a:endParaRPr>
          </a:p>
        </p:txBody>
      </p:sp>
      <p:pic>
        <p:nvPicPr>
          <p:cNvPr id="115" name="Google Shape;115;p20"/>
          <p:cNvPicPr preferRelativeResize="0"/>
          <p:nvPr/>
        </p:nvPicPr>
        <p:blipFill>
          <a:blip r:embed="rId3">
            <a:alphaModFix/>
          </a:blip>
          <a:stretch>
            <a:fillRect/>
          </a:stretch>
        </p:blipFill>
        <p:spPr>
          <a:xfrm flipH="1" rot="10800000">
            <a:off x="4718900" y="445024"/>
            <a:ext cx="4355350" cy="4081251"/>
          </a:xfrm>
          <a:prstGeom prst="rect">
            <a:avLst/>
          </a:prstGeom>
          <a:noFill/>
          <a:ln>
            <a:noFill/>
          </a:ln>
        </p:spPr>
      </p:pic>
      <p:pic>
        <p:nvPicPr>
          <p:cNvPr id="116" name="Google Shape;116;p20"/>
          <p:cNvPicPr preferRelativeResize="0"/>
          <p:nvPr/>
        </p:nvPicPr>
        <p:blipFill>
          <a:blip r:embed="rId4">
            <a:alphaModFix/>
          </a:blip>
          <a:stretch>
            <a:fillRect/>
          </a:stretch>
        </p:blipFill>
        <p:spPr>
          <a:xfrm>
            <a:off x="1599925" y="2472000"/>
            <a:ext cx="2043400" cy="2057425"/>
          </a:xfrm>
          <a:prstGeom prst="rect">
            <a:avLst/>
          </a:prstGeom>
          <a:noFill/>
          <a:ln>
            <a:noFill/>
          </a:ln>
        </p:spPr>
      </p:pic>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4225756" rtl="0" algn="l">
              <a:lnSpc>
                <a:spcPct val="100000"/>
              </a:lnSpc>
              <a:spcBef>
                <a:spcPts val="0"/>
              </a:spcBef>
              <a:spcAft>
                <a:spcPts val="0"/>
              </a:spcAft>
              <a:buNone/>
            </a:pPr>
            <a:r>
              <a:rPr lang="en">
                <a:solidFill>
                  <a:srgbClr val="F7A91F"/>
                </a:solidFill>
              </a:rPr>
              <a:t>What’s added in orange</a:t>
            </a:r>
            <a:endParaRPr>
              <a:solidFill>
                <a:srgbClr val="F7A91F"/>
              </a:solidFill>
            </a:endParaRPr>
          </a:p>
          <a:p>
            <a:pPr indent="0" lvl="0" marL="0" marR="4225756" rtl="0" algn="l">
              <a:lnSpc>
                <a:spcPct val="100000"/>
              </a:lnSpc>
              <a:spcBef>
                <a:spcPts val="1600"/>
              </a:spcBef>
              <a:spcAft>
                <a:spcPts val="1600"/>
              </a:spcAft>
              <a:buNone/>
            </a:pPr>
            <a:r>
              <a:rPr lang="en">
                <a:solidFill>
                  <a:srgbClr val="9E9E9E"/>
                </a:solidFill>
              </a:rPr>
              <a:t>Coworkers of partner investors and their current investments</a:t>
            </a:r>
            <a:endParaRPr>
              <a:solidFill>
                <a:srgbClr val="9E9E9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idx="1" type="body"/>
          </p:nvPr>
        </p:nvSpPr>
        <p:spPr>
          <a:xfrm>
            <a:off x="311700" y="1152475"/>
            <a:ext cx="8520600" cy="3643800"/>
          </a:xfrm>
          <a:prstGeom prst="rect">
            <a:avLst/>
          </a:prstGeom>
        </p:spPr>
        <p:txBody>
          <a:bodyPr anchorCtr="0" anchor="t" bIns="91425" lIns="91425" spcFirstLastPara="1" rIns="91425" wrap="square" tIns="91425">
            <a:noAutofit/>
          </a:bodyPr>
          <a:lstStyle/>
          <a:p>
            <a:pPr indent="-342900" lvl="0" marL="457200" marR="608" rtl="0" algn="l">
              <a:lnSpc>
                <a:spcPct val="150000"/>
              </a:lnSpc>
              <a:spcBef>
                <a:spcPts val="0"/>
              </a:spcBef>
              <a:spcAft>
                <a:spcPts val="0"/>
              </a:spcAft>
              <a:buClr>
                <a:srgbClr val="9E9E9E"/>
              </a:buClr>
              <a:buSzPts val="1800"/>
              <a:buChar char="●"/>
            </a:pPr>
            <a:r>
              <a:rPr lang="en">
                <a:solidFill>
                  <a:srgbClr val="9E9E9E"/>
                </a:solidFill>
              </a:rPr>
              <a:t>Size</a:t>
            </a:r>
            <a:endParaRPr>
              <a:solidFill>
                <a:srgbClr val="9E9E9E"/>
              </a:solidFill>
            </a:endParaRPr>
          </a:p>
          <a:p>
            <a:pPr indent="-342900" lvl="1" marL="914400" marR="608" rtl="0" algn="l">
              <a:lnSpc>
                <a:spcPct val="150000"/>
              </a:lnSpc>
              <a:spcBef>
                <a:spcPts val="0"/>
              </a:spcBef>
              <a:spcAft>
                <a:spcPts val="0"/>
              </a:spcAft>
              <a:buClr>
                <a:srgbClr val="9E9E9E"/>
              </a:buClr>
              <a:buSzPts val="1800"/>
              <a:buChar char="○"/>
            </a:pPr>
            <a:r>
              <a:rPr lang="en" sz="1800">
                <a:solidFill>
                  <a:srgbClr val="9E9E9E"/>
                </a:solidFill>
              </a:rPr>
              <a:t>Crunchbase		G(Vertices: </a:t>
            </a:r>
            <a:r>
              <a:rPr b="1" lang="en" sz="1800">
                <a:solidFill>
                  <a:srgbClr val="9E9E9E"/>
                </a:solidFill>
              </a:rPr>
              <a:t>1,290,346</a:t>
            </a:r>
            <a:r>
              <a:rPr lang="en" sz="1800">
                <a:solidFill>
                  <a:srgbClr val="9E9E9E"/>
                </a:solidFill>
              </a:rPr>
              <a:t> 	| Edges: </a:t>
            </a:r>
            <a:r>
              <a:rPr b="1" lang="en" sz="1800">
                <a:solidFill>
                  <a:srgbClr val="9E9E9E"/>
                </a:solidFill>
              </a:rPr>
              <a:t>2,085,199</a:t>
            </a:r>
            <a:r>
              <a:rPr lang="en" sz="1800">
                <a:solidFill>
                  <a:srgbClr val="9E9E9E"/>
                </a:solidFill>
              </a:rPr>
              <a:t>)</a:t>
            </a:r>
            <a:endParaRPr sz="1800">
              <a:solidFill>
                <a:srgbClr val="9E9E9E"/>
              </a:solidFill>
            </a:endParaRPr>
          </a:p>
          <a:p>
            <a:pPr indent="-342900" lvl="1" marL="914400" marR="608" rtl="0" algn="l">
              <a:lnSpc>
                <a:spcPct val="150000"/>
              </a:lnSpc>
              <a:spcBef>
                <a:spcPts val="0"/>
              </a:spcBef>
              <a:spcAft>
                <a:spcPts val="0"/>
              </a:spcAft>
              <a:buClr>
                <a:srgbClr val="9E9E9E"/>
              </a:buClr>
              <a:buSzPts val="1800"/>
              <a:buChar char="○"/>
            </a:pPr>
            <a:r>
              <a:rPr lang="en" sz="1800">
                <a:solidFill>
                  <a:srgbClr val="9E9E9E"/>
                </a:solidFill>
              </a:rPr>
              <a:t>Pledge 1%		G (</a:t>
            </a:r>
            <a:r>
              <a:rPr lang="en" sz="1800">
                <a:solidFill>
                  <a:srgbClr val="9E9E9E"/>
                </a:solidFill>
              </a:rPr>
              <a:t>Vertices</a:t>
            </a:r>
            <a:r>
              <a:rPr lang="en" sz="1800">
                <a:solidFill>
                  <a:srgbClr val="9E9E9E"/>
                </a:solidFill>
              </a:rPr>
              <a:t>: </a:t>
            </a:r>
            <a:r>
              <a:rPr b="1" lang="en" sz="1800">
                <a:solidFill>
                  <a:srgbClr val="9E9E9E"/>
                </a:solidFill>
              </a:rPr>
              <a:t>61,100</a:t>
            </a:r>
            <a:r>
              <a:rPr lang="en" sz="1800">
                <a:solidFill>
                  <a:srgbClr val="9E9E9E"/>
                </a:solidFill>
              </a:rPr>
              <a:t> 	| </a:t>
            </a:r>
            <a:r>
              <a:rPr lang="en" sz="1800">
                <a:solidFill>
                  <a:srgbClr val="9E9E9E"/>
                </a:solidFill>
              </a:rPr>
              <a:t>Edges:</a:t>
            </a:r>
            <a:r>
              <a:rPr lang="en" sz="1800">
                <a:solidFill>
                  <a:srgbClr val="9E9E9E"/>
                </a:solidFill>
              </a:rPr>
              <a:t> </a:t>
            </a:r>
            <a:r>
              <a:rPr b="1" lang="en" sz="1800">
                <a:solidFill>
                  <a:srgbClr val="9E9E9E"/>
                </a:solidFill>
              </a:rPr>
              <a:t>121,15</a:t>
            </a:r>
            <a:r>
              <a:rPr b="1" lang="en" sz="1800">
                <a:solidFill>
                  <a:srgbClr val="9E9E9E"/>
                </a:solidFill>
              </a:rPr>
              <a:t>6</a:t>
            </a:r>
            <a:r>
              <a:rPr lang="en" sz="1800">
                <a:solidFill>
                  <a:srgbClr val="9E9E9E"/>
                </a:solidFill>
              </a:rPr>
              <a:t>)</a:t>
            </a:r>
            <a:endParaRPr sz="1800">
              <a:solidFill>
                <a:srgbClr val="9E9E9E"/>
              </a:solidFill>
            </a:endParaRPr>
          </a:p>
          <a:p>
            <a:pPr indent="-342900" lvl="1" marL="914400" marR="608" rtl="0" algn="l">
              <a:lnSpc>
                <a:spcPct val="150000"/>
              </a:lnSpc>
              <a:spcBef>
                <a:spcPts val="0"/>
              </a:spcBef>
              <a:spcAft>
                <a:spcPts val="0"/>
              </a:spcAft>
              <a:buClr>
                <a:srgbClr val="9E9E9E"/>
              </a:buClr>
              <a:buSzPts val="1800"/>
              <a:buChar char="○"/>
            </a:pPr>
            <a:r>
              <a:rPr lang="en" sz="1800">
                <a:solidFill>
                  <a:srgbClr val="9E9E9E"/>
                </a:solidFill>
              </a:rPr>
              <a:t>Model			G (</a:t>
            </a:r>
            <a:r>
              <a:rPr lang="en" sz="1800">
                <a:solidFill>
                  <a:srgbClr val="9E9E9E"/>
                </a:solidFill>
              </a:rPr>
              <a:t>Vertices:</a:t>
            </a:r>
            <a:r>
              <a:rPr lang="en" sz="1800">
                <a:solidFill>
                  <a:srgbClr val="9E9E9E"/>
                </a:solidFill>
              </a:rPr>
              <a:t> </a:t>
            </a:r>
            <a:r>
              <a:rPr b="1" lang="en" sz="1800">
                <a:solidFill>
                  <a:srgbClr val="9E9E9E"/>
                </a:solidFill>
              </a:rPr>
              <a:t>385,037</a:t>
            </a:r>
            <a:r>
              <a:rPr lang="en" sz="1800">
                <a:solidFill>
                  <a:srgbClr val="9E9E9E"/>
                </a:solidFill>
              </a:rPr>
              <a:t> 	| </a:t>
            </a:r>
            <a:r>
              <a:rPr lang="en" sz="1800">
                <a:solidFill>
                  <a:srgbClr val="9E9E9E"/>
                </a:solidFill>
              </a:rPr>
              <a:t>Edges</a:t>
            </a:r>
            <a:r>
              <a:rPr lang="en" sz="1800">
                <a:solidFill>
                  <a:srgbClr val="9E9E9E"/>
                </a:solidFill>
              </a:rPr>
              <a:t>: </a:t>
            </a:r>
            <a:r>
              <a:rPr b="1" lang="en" sz="1800">
                <a:solidFill>
                  <a:srgbClr val="9E9E9E"/>
                </a:solidFill>
              </a:rPr>
              <a:t>732,803</a:t>
            </a:r>
            <a:r>
              <a:rPr lang="en" sz="1800">
                <a:solidFill>
                  <a:srgbClr val="9E9E9E"/>
                </a:solidFill>
              </a:rPr>
              <a:t>)</a:t>
            </a:r>
            <a:endParaRPr sz="1800">
              <a:solidFill>
                <a:srgbClr val="9E9E9E"/>
              </a:solidFill>
            </a:endParaRPr>
          </a:p>
          <a:p>
            <a:pPr indent="-342900" lvl="0" marL="457200" marR="608" rtl="0" algn="l">
              <a:lnSpc>
                <a:spcPct val="150000"/>
              </a:lnSpc>
              <a:spcBef>
                <a:spcPts val="0"/>
              </a:spcBef>
              <a:spcAft>
                <a:spcPts val="0"/>
              </a:spcAft>
              <a:buClr>
                <a:srgbClr val="9E9E9E"/>
              </a:buClr>
              <a:buSzPts val="1800"/>
              <a:buChar char="●"/>
            </a:pPr>
            <a:r>
              <a:rPr lang="en">
                <a:solidFill>
                  <a:srgbClr val="9E9E9E"/>
                </a:solidFill>
              </a:rPr>
              <a:t>Density = 2*E / V*(V-1)  -- </a:t>
            </a:r>
            <a:r>
              <a:rPr b="1" lang="en">
                <a:solidFill>
                  <a:srgbClr val="9E9E9E"/>
                </a:solidFill>
              </a:rPr>
              <a:t>Very sparse networks</a:t>
            </a:r>
            <a:endParaRPr b="1">
              <a:solidFill>
                <a:srgbClr val="9E9E9E"/>
              </a:solidFill>
            </a:endParaRPr>
          </a:p>
          <a:p>
            <a:pPr indent="-317500" lvl="1" marL="914400" marR="608" rtl="0" algn="l">
              <a:lnSpc>
                <a:spcPct val="150000"/>
              </a:lnSpc>
              <a:spcBef>
                <a:spcPts val="0"/>
              </a:spcBef>
              <a:spcAft>
                <a:spcPts val="0"/>
              </a:spcAft>
              <a:buClr>
                <a:srgbClr val="9E9E9E"/>
              </a:buClr>
              <a:buSzPts val="1400"/>
              <a:buChar char="○"/>
            </a:pPr>
            <a:r>
              <a:rPr lang="en" sz="1800">
                <a:solidFill>
                  <a:srgbClr val="9E9E9E"/>
                </a:solidFill>
              </a:rPr>
              <a:t>Crunchbase		</a:t>
            </a:r>
            <a:r>
              <a:rPr lang="en" sz="1800">
                <a:solidFill>
                  <a:srgbClr val="9E9E9E"/>
                </a:solidFill>
              </a:rPr>
              <a:t>0.00000250475</a:t>
            </a:r>
            <a:endParaRPr sz="1800">
              <a:solidFill>
                <a:srgbClr val="9E9E9E"/>
              </a:solidFill>
            </a:endParaRPr>
          </a:p>
          <a:p>
            <a:pPr indent="-342900" lvl="1" marL="914400" marR="608" rtl="0" algn="l">
              <a:lnSpc>
                <a:spcPct val="150000"/>
              </a:lnSpc>
              <a:spcBef>
                <a:spcPts val="0"/>
              </a:spcBef>
              <a:spcAft>
                <a:spcPts val="0"/>
              </a:spcAft>
              <a:buClr>
                <a:srgbClr val="9E9E9E"/>
              </a:buClr>
              <a:buSzPts val="1800"/>
              <a:buChar char="○"/>
            </a:pPr>
            <a:r>
              <a:rPr lang="en" sz="1800">
                <a:solidFill>
                  <a:srgbClr val="9E9E9E"/>
                </a:solidFill>
              </a:rPr>
              <a:t>Pledge 1%		0.0000649082</a:t>
            </a:r>
            <a:endParaRPr sz="1800">
              <a:solidFill>
                <a:srgbClr val="9E9E9E"/>
              </a:solidFill>
            </a:endParaRPr>
          </a:p>
          <a:p>
            <a:pPr indent="-342900" lvl="1" marL="914400" marR="608" rtl="0" algn="l">
              <a:lnSpc>
                <a:spcPct val="150000"/>
              </a:lnSpc>
              <a:spcBef>
                <a:spcPts val="0"/>
              </a:spcBef>
              <a:spcAft>
                <a:spcPts val="0"/>
              </a:spcAft>
              <a:buClr>
                <a:srgbClr val="9E9E9E"/>
              </a:buClr>
              <a:buSzPts val="1800"/>
              <a:buChar char="○"/>
            </a:pPr>
            <a:r>
              <a:rPr lang="en" sz="1800">
                <a:solidFill>
                  <a:srgbClr val="9E9E9E"/>
                </a:solidFill>
              </a:rPr>
              <a:t>Model			0.00000988583</a:t>
            </a:r>
            <a:endParaRPr sz="1800">
              <a:solidFill>
                <a:srgbClr val="9E9E9E"/>
              </a:solidFill>
            </a:endParaRPr>
          </a:p>
          <a:p>
            <a:pPr indent="0" lvl="0" marL="0" marR="608" rtl="0" algn="l">
              <a:lnSpc>
                <a:spcPct val="150000"/>
              </a:lnSpc>
              <a:spcBef>
                <a:spcPts val="1600"/>
              </a:spcBef>
              <a:spcAft>
                <a:spcPts val="1600"/>
              </a:spcAft>
              <a:buNone/>
            </a:pPr>
            <a:r>
              <a:t/>
            </a:r>
            <a:endParaRPr sz="1800">
              <a:solidFill>
                <a:srgbClr val="9E9E9E"/>
              </a:solidFill>
            </a:endParaRPr>
          </a:p>
        </p:txBody>
      </p:sp>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graph features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